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09" r:id="rId5"/>
    <p:sldId id="313" r:id="rId6"/>
    <p:sldId id="322" r:id="rId7"/>
    <p:sldId id="342" r:id="rId8"/>
    <p:sldId id="318" r:id="rId9"/>
    <p:sldId id="327" r:id="rId10"/>
    <p:sldId id="317" r:id="rId11"/>
    <p:sldId id="328" r:id="rId12"/>
    <p:sldId id="329" r:id="rId13"/>
    <p:sldId id="330" r:id="rId14"/>
    <p:sldId id="331" r:id="rId15"/>
    <p:sldId id="332" r:id="rId16"/>
    <p:sldId id="333" r:id="rId17"/>
    <p:sldId id="337" r:id="rId18"/>
    <p:sldId id="338" r:id="rId19"/>
    <p:sldId id="340" r:id="rId20"/>
    <p:sldId id="341" r:id="rId21"/>
    <p:sldId id="315" r:id="rId22"/>
    <p:sldId id="316" r:id="rId23"/>
    <p:sldId id="356" r:id="rId24"/>
    <p:sldId id="319" r:id="rId25"/>
    <p:sldId id="344" r:id="rId26"/>
    <p:sldId id="345" r:id="rId27"/>
    <p:sldId id="346" r:id="rId28"/>
    <p:sldId id="320" r:id="rId29"/>
    <p:sldId id="347" r:id="rId30"/>
    <p:sldId id="349" r:id="rId31"/>
    <p:sldId id="350" r:id="rId32"/>
    <p:sldId id="351" r:id="rId33"/>
    <p:sldId id="352" r:id="rId34"/>
    <p:sldId id="353" r:id="rId35"/>
    <p:sldId id="354" r:id="rId36"/>
    <p:sldId id="355" r:id="rId37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pos="600" userDrawn="1">
          <p15:clr>
            <a:srgbClr val="A4A3A4"/>
          </p15:clr>
        </p15:guide>
        <p15:guide id="4" pos="4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8A"/>
    <a:srgbClr val="1C4C3C"/>
    <a:srgbClr val="648260"/>
    <a:srgbClr val="8FA971"/>
    <a:srgbClr val="F1EAE0"/>
    <a:srgbClr val="9F792F"/>
    <a:srgbClr val="785029"/>
    <a:srgbClr val="E3CEB2"/>
    <a:srgbClr val="A49B37"/>
    <a:srgbClr val="BD7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728" autoAdjust="0"/>
  </p:normalViewPr>
  <p:slideViewPr>
    <p:cSldViewPr snapToGrid="0" snapToObjects="1" showGuides="1">
      <p:cViewPr varScale="1">
        <p:scale>
          <a:sx n="72" d="100"/>
          <a:sy n="72" d="100"/>
        </p:scale>
        <p:origin x="782" y="67"/>
      </p:cViewPr>
      <p:guideLst>
        <p:guide orient="horz" pos="1272"/>
        <p:guide pos="7056"/>
        <p:guide pos="600"/>
        <p:guide pos="45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491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AD397ADA-28FC-D95C-9949-C2600B76E8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de l'espace réservé 2">
            <a:extLst>
              <a:ext uri="{FF2B5EF4-FFF2-40B4-BE49-F238E27FC236}">
                <a16:creationId xmlns:a16="http://schemas.microsoft.com/office/drawing/2014/main" id="{346638BB-B5C2-68A8-E3FA-52921DD002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7502F-DB6E-469A-9C44-FB8EDEF15CA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Pied de page Espace réservé 3">
            <a:extLst>
              <a:ext uri="{FF2B5EF4-FFF2-40B4-BE49-F238E27FC236}">
                <a16:creationId xmlns:a16="http://schemas.microsoft.com/office/drawing/2014/main" id="{ADD222EB-9CD6-7377-B538-2102EE87F3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9DFD59-EA45-6CD0-571D-72EF11B864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A6A3EC-C558-4879-9E77-732F9A1F519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72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de l'espace réservé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817FE1-3397-4E25-A0AD-CD1F478AA284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Espace réservé pour 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503C4B0-A82C-497E-A667-41FFA619A47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7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Enkel al in 2025: Los Angeles, New York, Japan; </a:t>
            </a:r>
            <a:r>
              <a:rPr lang="en-GB" dirty="0" err="1"/>
              <a:t>afgelopen</a:t>
            </a:r>
            <a:r>
              <a:rPr lang="en-GB" dirty="0"/>
              <a:t> </a:t>
            </a:r>
            <a:r>
              <a:rPr lang="en-GB" dirty="0" err="1"/>
              <a:t>jaren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overal</a:t>
            </a:r>
            <a:r>
              <a:rPr lang="en-GB" dirty="0"/>
              <a:t>, </a:t>
            </a:r>
            <a:r>
              <a:rPr lang="en-GB" dirty="0" err="1"/>
              <a:t>verweg</a:t>
            </a:r>
            <a:r>
              <a:rPr lang="en-GB" dirty="0"/>
              <a:t> tot </a:t>
            </a:r>
            <a:r>
              <a:rPr lang="en-GB" dirty="0" err="1"/>
              <a:t>dichtbij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51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366C-BC6D-9497-30DF-58DC19244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9468E20-0EA3-1FF3-08AB-52EB88054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14A2B4A-3813-63CB-C337-1B1C476FD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Verder: </a:t>
            </a:r>
            <a:r>
              <a:rPr lang="en-GB" dirty="0" err="1"/>
              <a:t>mediterraans</a:t>
            </a:r>
            <a:r>
              <a:rPr lang="en-GB" dirty="0"/>
              <a:t> </a:t>
            </a:r>
            <a:r>
              <a:rPr lang="en-GB" dirty="0" err="1"/>
              <a:t>klimaat</a:t>
            </a:r>
            <a:r>
              <a:rPr lang="en-GB" dirty="0"/>
              <a:t> -&gt; lang </a:t>
            </a:r>
            <a:r>
              <a:rPr lang="en-GB" dirty="0" err="1"/>
              <a:t>droog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warm, </a:t>
            </a:r>
            <a:r>
              <a:rPr lang="en-GB" dirty="0" err="1"/>
              <a:t>planten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aangepast</a:t>
            </a:r>
            <a:r>
              <a:rPr lang="en-GB" dirty="0"/>
              <a:t> =&gt; 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volledig</a:t>
            </a:r>
            <a:r>
              <a:rPr lang="en-GB" dirty="0"/>
              <a:t> </a:t>
            </a:r>
            <a:r>
              <a:rPr lang="en-GB" dirty="0" err="1"/>
              <a:t>groene</a:t>
            </a:r>
            <a:r>
              <a:rPr lang="en-GB" dirty="0"/>
              <a:t> </a:t>
            </a:r>
            <a:r>
              <a:rPr lang="en-GB" dirty="0" err="1"/>
              <a:t>bossen</a:t>
            </a:r>
            <a:r>
              <a:rPr lang="en-GB" dirty="0"/>
              <a:t>, </a:t>
            </a:r>
            <a:r>
              <a:rPr lang="en-GB" dirty="0" err="1"/>
              <a:t>geen</a:t>
            </a:r>
            <a:r>
              <a:rPr lang="en-GB" dirty="0"/>
              <a:t> FAPAR = 1! </a:t>
            </a:r>
          </a:p>
          <a:p>
            <a:pPr marL="171450" indent="-171450">
              <a:buFontTx/>
              <a:buChar char="-"/>
            </a:pPr>
            <a:r>
              <a:rPr lang="en-GB" dirty="0"/>
              <a:t>Lagere </a:t>
            </a:r>
            <a:r>
              <a:rPr lang="en-GB" dirty="0" err="1"/>
              <a:t>waarden</a:t>
            </a:r>
            <a:r>
              <a:rPr lang="en-GB" dirty="0"/>
              <a:t> dan </a:t>
            </a:r>
            <a:r>
              <a:rPr lang="en-GB" dirty="0" err="1"/>
              <a:t>februari</a:t>
            </a:r>
            <a:r>
              <a:rPr lang="en-GB" dirty="0"/>
              <a:t>!! =&gt; we </a:t>
            </a:r>
            <a:r>
              <a:rPr lang="en-GB" dirty="0" err="1"/>
              <a:t>hebben</a:t>
            </a:r>
            <a:r>
              <a:rPr lang="en-GB" dirty="0"/>
              <a:t> er al </a:t>
            </a:r>
            <a:r>
              <a:rPr lang="en-GB" dirty="0" err="1"/>
              <a:t>enkele</a:t>
            </a:r>
            <a:r>
              <a:rPr lang="en-GB" dirty="0"/>
              <a:t> </a:t>
            </a:r>
            <a:r>
              <a:rPr lang="en-GB" dirty="0" err="1"/>
              <a:t>warme</a:t>
            </a:r>
            <a:r>
              <a:rPr lang="en-GB" dirty="0"/>
              <a:t> </a:t>
            </a:r>
            <a:r>
              <a:rPr lang="en-GB" dirty="0" err="1"/>
              <a:t>zomermaanden</a:t>
            </a:r>
            <a:r>
              <a:rPr lang="en-GB" dirty="0"/>
              <a:t> </a:t>
            </a:r>
            <a:r>
              <a:rPr lang="en-GB" dirty="0" err="1"/>
              <a:t>opzitten</a:t>
            </a:r>
            <a:r>
              <a:rPr lang="en-GB" dirty="0"/>
              <a:t>; </a:t>
            </a:r>
            <a:r>
              <a:rPr lang="en-GB" dirty="0" err="1"/>
              <a:t>vegetatie</a:t>
            </a:r>
            <a:r>
              <a:rPr lang="en-GB" dirty="0"/>
              <a:t> is al </a:t>
            </a:r>
            <a:r>
              <a:rPr lang="en-GB" dirty="0" err="1"/>
              <a:t>uitgedroogd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dor. Grote </a:t>
            </a:r>
            <a:r>
              <a:rPr lang="en-GB" dirty="0" err="1"/>
              <a:t>invloed</a:t>
            </a:r>
            <a:r>
              <a:rPr lang="en-GB" dirty="0"/>
              <a:t>! </a:t>
            </a:r>
          </a:p>
          <a:p>
            <a:pPr marL="171450" indent="-171450">
              <a:buFontTx/>
              <a:buChar char="-"/>
            </a:pPr>
            <a:r>
              <a:rPr lang="en-GB" dirty="0"/>
              <a:t>Extra </a:t>
            </a:r>
            <a:r>
              <a:rPr lang="en-GB" dirty="0" err="1"/>
              <a:t>brandrisico</a:t>
            </a:r>
            <a:r>
              <a:rPr lang="en-GB" dirty="0"/>
              <a:t> </a:t>
            </a:r>
            <a:r>
              <a:rPr lang="en-GB" dirty="0" err="1"/>
              <a:t>dus</a:t>
            </a:r>
            <a:r>
              <a:rPr lang="en-GB" dirty="0"/>
              <a:t>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077BD3-FEA3-4EFB-8DCB-7B6DB07B47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D4227-7CD8-0A84-88E7-7A19EA30E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6C6431A-231B-09A5-20F9-F6BEADECF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2336C90-FABB-39C9-3DBA-4286C2F0E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Tijdens</a:t>
            </a:r>
            <a:r>
              <a:rPr lang="en-GB" dirty="0"/>
              <a:t> </a:t>
            </a:r>
            <a:r>
              <a:rPr lang="en-GB" dirty="0" err="1"/>
              <a:t>hevigste</a:t>
            </a:r>
            <a:r>
              <a:rPr lang="en-GB" dirty="0"/>
              <a:t> moment </a:t>
            </a:r>
            <a:r>
              <a:rPr lang="en-GB" dirty="0" err="1"/>
              <a:t>bosbranden</a:t>
            </a:r>
            <a:r>
              <a:rPr lang="en-GB" dirty="0"/>
              <a:t>: </a:t>
            </a:r>
            <a:r>
              <a:rPr lang="en-GB" dirty="0" err="1"/>
              <a:t>ongelofelijk</a:t>
            </a:r>
            <a:r>
              <a:rPr lang="en-GB" dirty="0"/>
              <a:t> </a:t>
            </a:r>
            <a:r>
              <a:rPr lang="en-GB" dirty="0" err="1"/>
              <a:t>groot</a:t>
            </a:r>
            <a:r>
              <a:rPr lang="en-GB" dirty="0"/>
              <a:t> </a:t>
            </a:r>
            <a:r>
              <a:rPr lang="en-GB" dirty="0" err="1"/>
              <a:t>stuk</a:t>
            </a:r>
            <a:r>
              <a:rPr lang="en-GB" dirty="0"/>
              <a:t> = BRUIN -&gt; </a:t>
            </a:r>
            <a:r>
              <a:rPr lang="en-GB" dirty="0" err="1"/>
              <a:t>volledig</a:t>
            </a:r>
            <a:r>
              <a:rPr lang="en-GB" dirty="0"/>
              <a:t> </a:t>
            </a:r>
            <a:r>
              <a:rPr lang="en-GB" dirty="0" err="1"/>
              <a:t>verwoest</a:t>
            </a:r>
            <a:r>
              <a:rPr lang="en-GB" dirty="0"/>
              <a:t> door de </a:t>
            </a:r>
            <a:r>
              <a:rPr lang="en-GB" dirty="0" err="1"/>
              <a:t>branden</a:t>
            </a:r>
            <a:r>
              <a:rPr lang="en-GB" dirty="0"/>
              <a:t>; </a:t>
            </a:r>
            <a:r>
              <a:rPr lang="en-GB" dirty="0" err="1"/>
              <a:t>geen</a:t>
            </a:r>
            <a:r>
              <a:rPr lang="en-GB" dirty="0"/>
              <a:t> FS </a:t>
            </a:r>
            <a:r>
              <a:rPr lang="en-GB" dirty="0" err="1"/>
              <a:t>meer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 err="1"/>
              <a:t>Rookpluim</a:t>
            </a:r>
            <a:r>
              <a:rPr lang="en-GB" dirty="0"/>
              <a:t> op IR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287CCE-D510-CB5F-1EC0-4606C47DA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69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49DC2-B798-3C76-FAA8-C7C9F2A95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3E885F0-17FD-C51F-75B0-38C0EB815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A618EFC-0FBF-6CAB-EED2-FD0FBB80B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Rookpluim</a:t>
            </a: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38AE12-8105-0597-8AB7-019D3615C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03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+ nu </a:t>
            </a:r>
            <a:r>
              <a:rPr lang="en-GB" dirty="0" err="1"/>
              <a:t>samen</a:t>
            </a:r>
            <a:r>
              <a:rPr lang="en-GB" dirty="0"/>
              <a:t> de </a:t>
            </a:r>
            <a:r>
              <a:rPr lang="en-GB" dirty="0" err="1"/>
              <a:t>inleiding</a:t>
            </a:r>
            <a:r>
              <a:rPr lang="en-GB" dirty="0"/>
              <a:t> van het </a:t>
            </a:r>
            <a:r>
              <a:rPr lang="en-GB" dirty="0" err="1"/>
              <a:t>bundeltje</a:t>
            </a:r>
            <a:r>
              <a:rPr lang="en-GB" dirty="0"/>
              <a:t> </a:t>
            </a:r>
            <a:r>
              <a:rPr lang="en-GB" dirty="0" err="1"/>
              <a:t>overlopen</a:t>
            </a:r>
            <a:r>
              <a:rPr lang="en-GB" dirty="0"/>
              <a:t> + dan </a:t>
            </a:r>
            <a:r>
              <a:rPr lang="en-GB" dirty="0" err="1"/>
              <a:t>mogen</a:t>
            </a:r>
            <a:r>
              <a:rPr lang="en-GB" dirty="0"/>
              <a:t> ze </a:t>
            </a:r>
            <a:r>
              <a:rPr lang="en-GB" dirty="0" err="1"/>
              <a:t>zelfstandig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de slag </a:t>
            </a:r>
            <a:r>
              <a:rPr lang="en-GB" dirty="0" err="1"/>
              <a:t>en</a:t>
            </a:r>
            <a:r>
              <a:rPr lang="en-GB" dirty="0"/>
              <a:t> op het </a:t>
            </a:r>
            <a:r>
              <a:rPr lang="en-GB" dirty="0" err="1"/>
              <a:t>einde</a:t>
            </a:r>
            <a:r>
              <a:rPr lang="en-GB" dirty="0"/>
              <a:t> </a:t>
            </a:r>
            <a:r>
              <a:rPr lang="en-GB" dirty="0" err="1"/>
              <a:t>kunnen</a:t>
            </a:r>
            <a:r>
              <a:rPr lang="en-GB" dirty="0"/>
              <a:t> we het </a:t>
            </a:r>
            <a:r>
              <a:rPr lang="en-GB" dirty="0" err="1"/>
              <a:t>samen</a:t>
            </a:r>
            <a:r>
              <a:rPr lang="en-GB" dirty="0"/>
              <a:t> </a:t>
            </a:r>
            <a:r>
              <a:rPr lang="en-GB" dirty="0" err="1"/>
              <a:t>overlopen</a:t>
            </a:r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2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: brandgevaar? Nee!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91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Brandgevaar? Nee!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75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+ brand op einde van de maand: kan dus al even opgebouwd hebben gedurende de maand mei!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58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C93AA-9735-B6A5-6AEF-A2B328D55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0093A55-C703-880A-7743-975C0609D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C49ACFC-18E1-A747-EB70-517071CA5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IR: rood maar nog niet sterk rood =&gt; winter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666FF5-0F4D-CE5D-67CA-B980B9BA5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88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E5898-4A99-3957-91CF-E380F3604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1F52550-A773-F410-2769-FC3995F44B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029CD18-0FB2-4FEE-6E61-E016F2400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3416FA-5BA1-9F7A-95FF-B496A57F3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71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292CF-1F7D-5966-E324-A43B27DDE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6FD994-D6A9-5F19-93DE-D574F1A6F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A415817-958A-1546-8A03-523C3955B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Brand </a:t>
            </a:r>
            <a:r>
              <a:rPr lang="en-GB" dirty="0" err="1"/>
              <a:t>duidelijk</a:t>
            </a:r>
            <a:r>
              <a:rPr lang="en-GB" dirty="0"/>
              <a:t> </a:t>
            </a:r>
            <a:r>
              <a:rPr lang="en-GB" dirty="0" err="1"/>
              <a:t>zichtbaar</a:t>
            </a:r>
            <a:r>
              <a:rPr lang="en-GB" dirty="0"/>
              <a:t>! Velden </a:t>
            </a:r>
            <a:r>
              <a:rPr lang="en-GB" dirty="0" err="1"/>
              <a:t>errond</a:t>
            </a:r>
            <a:r>
              <a:rPr lang="en-GB" dirty="0"/>
              <a:t> nu </a:t>
            </a:r>
            <a:r>
              <a:rPr lang="en-GB" dirty="0" err="1"/>
              <a:t>ook</a:t>
            </a:r>
            <a:r>
              <a:rPr lang="en-GB" dirty="0"/>
              <a:t> vol in </a:t>
            </a:r>
            <a:r>
              <a:rPr lang="en-GB" dirty="0" err="1"/>
              <a:t>bloei</a:t>
            </a:r>
            <a:r>
              <a:rPr lang="en-GB" dirty="0"/>
              <a:t> (</a:t>
            </a:r>
            <a:r>
              <a:rPr lang="en-GB" dirty="0" err="1"/>
              <a:t>mss</a:t>
            </a:r>
            <a:r>
              <a:rPr lang="en-GB" dirty="0"/>
              <a:t> </a:t>
            </a:r>
            <a:r>
              <a:rPr lang="en-GB" dirty="0" err="1"/>
              <a:t>akkervelden</a:t>
            </a:r>
            <a:r>
              <a:rPr lang="en-GB" dirty="0"/>
              <a:t>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7C8E06-4798-9C63-D193-2169B8951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5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51C25-BB94-1323-D7ED-5E4F38BA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742B9A0-7C5C-AAA5-3332-D9ADC3B58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C7A721-A01A-8EBE-F6B9-0086D876B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Zelfs</a:t>
            </a:r>
            <a:r>
              <a:rPr lang="en-GB" dirty="0"/>
              <a:t> nu, </a:t>
            </a:r>
            <a:r>
              <a:rPr lang="en-GB" dirty="0" err="1"/>
              <a:t>hier</a:t>
            </a:r>
            <a:r>
              <a:rPr lang="en-GB" dirty="0"/>
              <a:t>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4D7076-AA7A-FEAB-056B-485F2FD7C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678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5B33C-9F06-5E0D-0E0E-8AB29B6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7216A8-2D6E-672B-C0B1-6AEE7DE80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12C6F13-3F33-FF59-9C4A-04922FB4D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1D340C-6CCF-8D9E-3509-C5CA80FB7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66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6E20-E820-46DC-1708-9CE66E03E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97257C-5737-874B-FCA7-6DA64F39A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2FE11E-FB95-8100-C619-B4E874185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D8BE75-FF6E-27E7-4973-B048941A7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20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F80FB-B9CB-9E5E-A973-1507729A5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DCA0D5-9F1D-D03C-CEDA-EC4D90229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D3A2C7-A8A9-678B-0C50-6CC28E818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Vlekken</a:t>
            </a:r>
            <a:r>
              <a:rPr lang="en-GB" dirty="0"/>
              <a:t>: </a:t>
            </a:r>
            <a:r>
              <a:rPr lang="en-GB" dirty="0" err="1"/>
              <a:t>wolken</a:t>
            </a:r>
            <a:r>
              <a:rPr lang="en-GB" dirty="0"/>
              <a:t>!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9320D7-D419-0174-6898-A88C838AB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40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Menselijk</a:t>
            </a:r>
            <a:r>
              <a:rPr lang="en-GB" dirty="0"/>
              <a:t>: </a:t>
            </a:r>
            <a:r>
              <a:rPr lang="en-GB" dirty="0" err="1"/>
              <a:t>brandcultuur</a:t>
            </a:r>
            <a:r>
              <a:rPr lang="en-GB" dirty="0"/>
              <a:t> (</a:t>
            </a:r>
            <a:r>
              <a:rPr lang="en-GB" dirty="0" err="1"/>
              <a:t>gecontroleerd</a:t>
            </a:r>
            <a:r>
              <a:rPr lang="en-GB" dirty="0"/>
              <a:t>), maar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ongecontroleerd</a:t>
            </a:r>
            <a:r>
              <a:rPr lang="en-GB" dirty="0"/>
              <a:t>: </a:t>
            </a:r>
            <a:r>
              <a:rPr lang="en-GB" dirty="0" err="1"/>
              <a:t>sigarettenpeuken</a:t>
            </a:r>
            <a:r>
              <a:rPr lang="en-GB" dirty="0"/>
              <a:t>, </a:t>
            </a:r>
            <a:r>
              <a:rPr lang="en-GB" dirty="0" err="1"/>
              <a:t>kampvuren</a:t>
            </a:r>
            <a:r>
              <a:rPr lang="en-GB" dirty="0"/>
              <a:t>, </a:t>
            </a:r>
            <a:r>
              <a:rPr lang="en-GB" dirty="0" err="1"/>
              <a:t>lenswerking</a:t>
            </a:r>
            <a:r>
              <a:rPr lang="en-GB" dirty="0"/>
              <a:t> (</a:t>
            </a:r>
            <a:r>
              <a:rPr lang="en-GB" dirty="0" err="1"/>
              <a:t>weggegooide</a:t>
            </a:r>
            <a:r>
              <a:rPr lang="en-GB" dirty="0"/>
              <a:t> </a:t>
            </a:r>
            <a:r>
              <a:rPr lang="en-GB" dirty="0" err="1"/>
              <a:t>fles</a:t>
            </a:r>
            <a:r>
              <a:rPr lang="en-GB" dirty="0"/>
              <a:t>)</a:t>
            </a:r>
          </a:p>
          <a:p>
            <a:r>
              <a:rPr lang="en-GB" dirty="0" err="1"/>
              <a:t>Natuurlijk</a:t>
            </a:r>
            <a:r>
              <a:rPr lang="en-GB" dirty="0"/>
              <a:t>: </a:t>
            </a:r>
            <a:r>
              <a:rPr lang="en-GB" dirty="0" err="1"/>
              <a:t>bliksem</a:t>
            </a:r>
            <a:r>
              <a:rPr lang="en-GB" dirty="0"/>
              <a:t> (</a:t>
            </a:r>
            <a:r>
              <a:rPr lang="en-GB" dirty="0" err="1"/>
              <a:t>ontsteking</a:t>
            </a:r>
            <a:r>
              <a:rPr lang="en-GB" dirty="0"/>
              <a:t>)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omstandigheden</a:t>
            </a:r>
            <a:r>
              <a:rPr lang="en-GB" dirty="0"/>
              <a:t>: </a:t>
            </a:r>
            <a:r>
              <a:rPr lang="en-GB" dirty="0" err="1"/>
              <a:t>droog</a:t>
            </a:r>
            <a:r>
              <a:rPr lang="en-GB" dirty="0"/>
              <a:t>, warm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5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Eerste</a:t>
            </a:r>
            <a:r>
              <a:rPr lang="en-GB" dirty="0"/>
              <a:t> </a:t>
            </a:r>
            <a:r>
              <a:rPr lang="en-GB" dirty="0" err="1"/>
              <a:t>generatie</a:t>
            </a:r>
            <a:r>
              <a:rPr lang="en-GB" dirty="0"/>
              <a:t>: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ongeveer</a:t>
            </a:r>
            <a:r>
              <a:rPr lang="en-GB" dirty="0"/>
              <a:t> 7 </a:t>
            </a:r>
            <a:r>
              <a:rPr lang="en-GB" dirty="0" err="1"/>
              <a:t>jaar</a:t>
            </a:r>
            <a:r>
              <a:rPr lang="en-GB" dirty="0"/>
              <a:t> </a:t>
            </a:r>
            <a:r>
              <a:rPr lang="en-GB" dirty="0" err="1"/>
              <a:t>gepland</a:t>
            </a:r>
            <a:r>
              <a:rPr lang="en-GB" dirty="0"/>
              <a:t> (nu al 10)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nieuwe</a:t>
            </a:r>
            <a:r>
              <a:rPr lang="en-GB" dirty="0"/>
              <a:t> </a:t>
            </a:r>
            <a:r>
              <a:rPr lang="en-GB" dirty="0" err="1"/>
              <a:t>generatie</a:t>
            </a:r>
            <a:r>
              <a:rPr lang="en-GB" dirty="0"/>
              <a:t> sentinel 2C </a:t>
            </a:r>
            <a:r>
              <a:rPr lang="en-GB" dirty="0" err="1"/>
              <a:t>en</a:t>
            </a:r>
            <a:r>
              <a:rPr lang="en-GB" dirty="0"/>
              <a:t> 2D nu in de </a:t>
            </a:r>
            <a:r>
              <a:rPr lang="en-GB" dirty="0" err="1"/>
              <a:t>maak</a:t>
            </a:r>
            <a:r>
              <a:rPr lang="en-GB" dirty="0"/>
              <a:t>; 2C in sept 2024 </a:t>
            </a:r>
            <a:r>
              <a:rPr lang="en-GB" dirty="0" err="1"/>
              <a:t>gelanceerd</a:t>
            </a:r>
            <a:endParaRPr lang="en-GB" dirty="0"/>
          </a:p>
          <a:p>
            <a:r>
              <a:rPr lang="en-GB" dirty="0"/>
              <a:t>Copernicus: </a:t>
            </a:r>
            <a:r>
              <a:rPr lang="en-GB" dirty="0" err="1"/>
              <a:t>grote</a:t>
            </a:r>
            <a:r>
              <a:rPr lang="en-GB" dirty="0"/>
              <a:t> </a:t>
            </a:r>
            <a:r>
              <a:rPr lang="en-GB" dirty="0" err="1"/>
              <a:t>Aardobservatieprogramma</a:t>
            </a:r>
            <a:r>
              <a:rPr lang="en-GB" dirty="0"/>
              <a:t> van de </a:t>
            </a:r>
            <a:r>
              <a:rPr lang="en-GB" dirty="0" err="1"/>
              <a:t>Europese</a:t>
            </a:r>
            <a:r>
              <a:rPr lang="en-GB" dirty="0"/>
              <a:t> </a:t>
            </a:r>
            <a:r>
              <a:rPr lang="en-GB" dirty="0" err="1"/>
              <a:t>Unie</a:t>
            </a:r>
            <a:r>
              <a:rPr lang="en-GB" dirty="0"/>
              <a:t> </a:t>
            </a:r>
          </a:p>
          <a:p>
            <a:r>
              <a:rPr lang="en-GB" dirty="0"/>
              <a:t>Sentinel2: </a:t>
            </a:r>
            <a:r>
              <a:rPr lang="en-GB" dirty="0" err="1"/>
              <a:t>Opmeten</a:t>
            </a:r>
            <a:r>
              <a:rPr lang="en-GB" dirty="0"/>
              <a:t> van land&amp; </a:t>
            </a:r>
            <a:r>
              <a:rPr lang="en-GB" dirty="0" err="1"/>
              <a:t>kustgebieden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2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90FD3-C744-B487-9040-066701C14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800A39E-7C6C-F79A-96D7-E64CAF984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2C36CA-BC95-1E93-85EE-0722937F6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Hoogte</a:t>
            </a:r>
            <a:r>
              <a:rPr lang="en-GB" dirty="0"/>
              <a:t>: </a:t>
            </a:r>
            <a:r>
              <a:rPr lang="en-GB" dirty="0" err="1"/>
              <a:t>vgl</a:t>
            </a:r>
            <a:r>
              <a:rPr lang="en-GB" dirty="0"/>
              <a:t> ISS 400 km</a:t>
            </a:r>
          </a:p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B7FAA8-0AA9-8FCB-2151-25D6F1D41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15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A6C28-D3E9-088F-38A5-E7B1682E7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623F1EA-D542-1BE5-CD2E-D5A60F8EB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109BFB7-D06D-328B-7054-361C98F93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Spatiale</a:t>
            </a:r>
            <a:r>
              <a:rPr lang="en-GB" dirty="0"/>
              <a:t> </a:t>
            </a:r>
            <a:r>
              <a:rPr lang="en-GB" dirty="0" err="1"/>
              <a:t>resolutie</a:t>
            </a:r>
            <a:r>
              <a:rPr lang="en-GB" dirty="0"/>
              <a:t> vs </a:t>
            </a:r>
            <a:r>
              <a:rPr lang="en-GB" dirty="0" err="1"/>
              <a:t>golflengte</a:t>
            </a:r>
            <a:r>
              <a:rPr lang="en-GB" dirty="0"/>
              <a:t> van de 13 </a:t>
            </a:r>
            <a:r>
              <a:rPr lang="en-GB" dirty="0" err="1"/>
              <a:t>spectrale</a:t>
            </a:r>
            <a:r>
              <a:rPr lang="en-GB" dirty="0"/>
              <a:t> </a:t>
            </a:r>
            <a:r>
              <a:rPr lang="en-GB" dirty="0" err="1"/>
              <a:t>banden</a:t>
            </a:r>
            <a:r>
              <a:rPr lang="en-GB" dirty="0"/>
              <a:t>: </a:t>
            </a:r>
            <a:r>
              <a:rPr lang="en-GB" dirty="0" err="1"/>
              <a:t>zichtbaar</a:t>
            </a:r>
            <a:r>
              <a:rPr lang="en-GB" dirty="0"/>
              <a:t>, near-IR, shortwave-IR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 spatiale resolutie, de afmetingen van één pixel op de grond, van de Sentinel-2 is afhankelijk van de gebruikte band. Dit bedraagt 10m tot 60 m. </a:t>
            </a:r>
            <a:endParaRPr lang="en-GB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Wanneer er een klein, lokaal brandje heeft plaatsgevonden van 2 op 2 meter, kan het dus zijn dat dit niet duidelijk te onderscheiden is op de satellietbeelden. Wanneer het een brandje is van 10 op 10 meter zal dit net als 1 pixel zichtbaar zijn, wat op een kaart ook amper te zien zal zijn. </a:t>
            </a:r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EE4916-CC2C-CA92-5C10-1AF702397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8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95528-4DED-333B-66C2-7D914AE46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3FD42A-E21B-8563-CD6D-6E6B2E3AE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1D2861-39BD-142E-0CE4-0205A8D16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B454E"/>
                </a:solidFill>
                <a:effectLst/>
                <a:latin typeface="system-ui"/>
              </a:rPr>
              <a:t>FAPAR: The Fraction of Absorbed Photosynthetically Active Radiation</a:t>
            </a:r>
          </a:p>
          <a:p>
            <a:r>
              <a:rPr lang="en-US" b="0" i="0" dirty="0">
                <a:solidFill>
                  <a:srgbClr val="3B454E"/>
                </a:solidFill>
                <a:effectLst/>
                <a:latin typeface="system-ui"/>
              </a:rPr>
              <a:t>(</a:t>
            </a:r>
            <a:r>
              <a:rPr lang="en-US" b="0" i="0" dirty="0" err="1">
                <a:solidFill>
                  <a:srgbClr val="3B454E"/>
                </a:solidFill>
                <a:effectLst/>
                <a:latin typeface="system-ui"/>
              </a:rPr>
              <a:t>afbeeldingen</a:t>
            </a:r>
            <a:r>
              <a:rPr lang="en-US" b="0" i="0" dirty="0">
                <a:solidFill>
                  <a:srgbClr val="3B454E"/>
                </a:solidFill>
                <a:effectLst/>
                <a:latin typeface="system-ui"/>
              </a:rPr>
              <a:t>: 6 </a:t>
            </a:r>
            <a:r>
              <a:rPr lang="en-US" b="0" i="0" dirty="0" err="1">
                <a:solidFill>
                  <a:srgbClr val="3B454E"/>
                </a:solidFill>
                <a:effectLst/>
                <a:latin typeface="system-ui"/>
              </a:rPr>
              <a:t>april</a:t>
            </a:r>
            <a:r>
              <a:rPr lang="en-US" b="0" i="0">
                <a:solidFill>
                  <a:srgbClr val="3B454E"/>
                </a:solidFill>
                <a:effectLst/>
                <a:latin typeface="system-ui"/>
              </a:rPr>
              <a:t> 2025)</a:t>
            </a:r>
            <a:endParaRPr lang="en-US" b="0" i="0" dirty="0">
              <a:solidFill>
                <a:srgbClr val="3B454E"/>
              </a:solidFill>
              <a:effectLst/>
              <a:latin typeface="system-ui"/>
            </a:endParaRPr>
          </a:p>
          <a:p>
            <a:r>
              <a:rPr lang="en-GB" dirty="0"/>
              <a:t>Bossen: </a:t>
            </a:r>
            <a:r>
              <a:rPr lang="en-GB" dirty="0" err="1"/>
              <a:t>zeer</a:t>
            </a:r>
            <a:r>
              <a:rPr lang="en-GB" dirty="0"/>
              <a:t> rood, </a:t>
            </a:r>
            <a:r>
              <a:rPr lang="en-GB" dirty="0" err="1"/>
              <a:t>steden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zo rood BRUSSEL: </a:t>
            </a:r>
            <a:r>
              <a:rPr lang="en-GB" dirty="0" err="1"/>
              <a:t>donker</a:t>
            </a:r>
            <a:r>
              <a:rPr lang="en-GB" dirty="0"/>
              <a:t>, 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vegetatie</a:t>
            </a:r>
            <a:r>
              <a:rPr lang="en-GB" dirty="0"/>
              <a:t>, vs </a:t>
            </a:r>
            <a:r>
              <a:rPr lang="en-GB" dirty="0" err="1"/>
              <a:t>Zoniënwoud</a:t>
            </a:r>
            <a:r>
              <a:rPr lang="en-GB" dirty="0"/>
              <a:t> </a:t>
            </a:r>
            <a:r>
              <a:rPr lang="en-GB" dirty="0" err="1"/>
              <a:t>onder</a:t>
            </a:r>
            <a:r>
              <a:rPr lang="en-GB" dirty="0"/>
              <a:t> Brussel</a:t>
            </a:r>
          </a:p>
          <a:p>
            <a:r>
              <a:rPr lang="en-GB" dirty="0"/>
              <a:t>FAPAR: </a:t>
            </a:r>
            <a:r>
              <a:rPr lang="en-GB" dirty="0" err="1"/>
              <a:t>stad</a:t>
            </a:r>
            <a:r>
              <a:rPr lang="en-GB" dirty="0"/>
              <a:t> vs </a:t>
            </a:r>
            <a:r>
              <a:rPr lang="en-GB" dirty="0" err="1"/>
              <a:t>bos</a:t>
            </a:r>
            <a:r>
              <a:rPr lang="en-GB" dirty="0"/>
              <a:t>: </a:t>
            </a:r>
            <a:r>
              <a:rPr lang="en-GB" dirty="0" err="1"/>
              <a:t>bos</a:t>
            </a:r>
            <a:r>
              <a:rPr lang="en-GB" dirty="0"/>
              <a:t> nu </a:t>
            </a:r>
            <a:r>
              <a:rPr lang="en-GB" dirty="0" err="1"/>
              <a:t>nog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zo </a:t>
            </a:r>
            <a:r>
              <a:rPr lang="en-GB" dirty="0" err="1"/>
              <a:t>donker</a:t>
            </a:r>
            <a:r>
              <a:rPr lang="en-GB" dirty="0"/>
              <a:t> WANT: </a:t>
            </a:r>
            <a:r>
              <a:rPr lang="en-GB" dirty="0" err="1"/>
              <a:t>bomen</a:t>
            </a:r>
            <a:r>
              <a:rPr lang="en-GB" dirty="0"/>
              <a:t> </a:t>
            </a:r>
            <a:r>
              <a:rPr lang="en-GB" dirty="0" err="1"/>
              <a:t>hebben</a:t>
            </a:r>
            <a:r>
              <a:rPr lang="en-GB" dirty="0"/>
              <a:t> </a:t>
            </a:r>
            <a:r>
              <a:rPr lang="en-GB" dirty="0" err="1"/>
              <a:t>nog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blaasjes</a:t>
            </a:r>
            <a:r>
              <a:rPr lang="en-GB" dirty="0"/>
              <a:t> </a:t>
            </a:r>
            <a:r>
              <a:rPr lang="en-GB" dirty="0" err="1"/>
              <a:t>dus</a:t>
            </a:r>
            <a:r>
              <a:rPr lang="en-GB" dirty="0"/>
              <a:t> </a:t>
            </a:r>
            <a:r>
              <a:rPr lang="en-GB" dirty="0" err="1"/>
              <a:t>nog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fotosynthetisch</a:t>
            </a:r>
            <a:r>
              <a:rPr lang="en-GB" dirty="0"/>
              <a:t> </a:t>
            </a:r>
            <a:r>
              <a:rPr lang="en-GB" dirty="0" err="1"/>
              <a:t>actief</a:t>
            </a:r>
            <a:r>
              <a:rPr lang="en-GB" dirty="0"/>
              <a:t>!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CB8F44-D61F-2B96-DDCD-B53BD8D8C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7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Klimaat</a:t>
            </a:r>
            <a:r>
              <a:rPr lang="en-GB" dirty="0"/>
              <a:t>: </a:t>
            </a:r>
            <a:r>
              <a:rPr lang="en-GB" dirty="0" err="1"/>
              <a:t>middellandse</a:t>
            </a:r>
            <a:r>
              <a:rPr lang="en-GB" dirty="0"/>
              <a:t> zee, </a:t>
            </a:r>
            <a:r>
              <a:rPr lang="en-GB" dirty="0" err="1"/>
              <a:t>dus</a:t>
            </a:r>
            <a:r>
              <a:rPr lang="en-GB" dirty="0"/>
              <a:t> </a:t>
            </a:r>
            <a:r>
              <a:rPr lang="en-GB" dirty="0" err="1"/>
              <a:t>mediterraans</a:t>
            </a:r>
            <a:r>
              <a:rPr lang="en-GB" dirty="0"/>
              <a:t> </a:t>
            </a:r>
            <a:r>
              <a:rPr lang="en-GB" dirty="0" err="1"/>
              <a:t>klimaat</a:t>
            </a:r>
            <a:r>
              <a:rPr lang="en-GB" dirty="0"/>
              <a:t> =&gt; VRAAG</a:t>
            </a:r>
          </a:p>
          <a:p>
            <a:r>
              <a:rPr lang="en-GB" dirty="0"/>
              <a:t>-&gt; </a:t>
            </a:r>
            <a:r>
              <a:rPr lang="en-GB" dirty="0" err="1"/>
              <a:t>Vegetatie</a:t>
            </a:r>
            <a:r>
              <a:rPr lang="en-GB" dirty="0"/>
              <a:t> </a:t>
            </a:r>
            <a:r>
              <a:rPr lang="en-GB" dirty="0" err="1"/>
              <a:t>zal</a:t>
            </a:r>
            <a:r>
              <a:rPr lang="en-GB" dirty="0"/>
              <a:t> </a:t>
            </a:r>
            <a:r>
              <a:rPr lang="en-GB" dirty="0" err="1"/>
              <a:t>dor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 in de </a:t>
            </a:r>
            <a:r>
              <a:rPr lang="en-GB" dirty="0" err="1"/>
              <a:t>zomer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dus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stress </a:t>
            </a:r>
            <a:r>
              <a:rPr lang="en-GB" dirty="0" err="1"/>
              <a:t>ondervinden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zo </a:t>
            </a:r>
            <a:r>
              <a:rPr lang="en-GB" dirty="0" err="1"/>
              <a:t>groen</a:t>
            </a:r>
            <a:r>
              <a:rPr lang="en-GB" dirty="0"/>
              <a:t> (=FAPAR) </a:t>
            </a:r>
            <a:r>
              <a:rPr lang="en-GB" dirty="0" err="1"/>
              <a:t>meer</a:t>
            </a:r>
            <a:r>
              <a:rPr lang="en-GB" dirty="0"/>
              <a:t> </a:t>
            </a:r>
            <a:r>
              <a:rPr lang="en-GB" dirty="0" err="1"/>
              <a:t>zijn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33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002B5-9696-FC77-9E39-437798887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714DD0A-F11C-8F16-7B9C-735FD1FD3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119F2B9-62BF-4B1A-58FF-B6AC09F8B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Februari</a:t>
            </a:r>
            <a:r>
              <a:rPr lang="en-GB" dirty="0"/>
              <a:t>: </a:t>
            </a:r>
            <a:r>
              <a:rPr lang="en-GB" dirty="0" err="1"/>
              <a:t>einde</a:t>
            </a:r>
            <a:r>
              <a:rPr lang="en-GB" dirty="0"/>
              <a:t> winter, FAPAR </a:t>
            </a:r>
            <a:r>
              <a:rPr lang="en-GB" dirty="0" err="1"/>
              <a:t>en</a:t>
            </a:r>
            <a:r>
              <a:rPr lang="en-GB" dirty="0"/>
              <a:t> IR al </a:t>
            </a:r>
            <a:r>
              <a:rPr lang="en-GB" dirty="0" err="1"/>
              <a:t>matig</a:t>
            </a:r>
            <a:r>
              <a:rPr lang="en-GB" dirty="0"/>
              <a:t> </a:t>
            </a:r>
            <a:r>
              <a:rPr lang="en-GB" dirty="0" err="1"/>
              <a:t>goede</a:t>
            </a:r>
            <a:r>
              <a:rPr lang="en-GB" dirty="0"/>
              <a:t> </a:t>
            </a:r>
            <a:r>
              <a:rPr lang="en-GB" dirty="0" err="1"/>
              <a:t>waarden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D7CF38-F3D4-BEB0-C700-B762032AB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E2DDD5-B179-8D33-E206-E8EC18C6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6840110" cy="466344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>
              <a:lnSpc>
                <a:spcPct val="100000"/>
              </a:lnSpc>
              <a:defRPr sz="6000" b="1" i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en-US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219809-9823-E5C1-322B-DCDB7769D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5559552"/>
            <a:ext cx="6840110" cy="475938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fr" noProof="0"/>
          </a:p>
        </p:txBody>
      </p:sp>
      <p:sp>
        <p:nvSpPr>
          <p:cNvPr id="17" name="Espace réservé à l'image 16">
            <a:extLst>
              <a:ext uri="{FF2B5EF4-FFF2-40B4-BE49-F238E27FC236}">
                <a16:creationId xmlns:a16="http://schemas.microsoft.com/office/drawing/2014/main" id="{4109FC96-A524-9411-F587-93938397D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3736" y="0"/>
            <a:ext cx="4398264" cy="6857999"/>
          </a:xfrm>
          <a:noFill/>
        </p:spPr>
        <p:txBody>
          <a:bodyPr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787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4" name="Espace réservé à l'image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1">
              <a:lumMod val="75000"/>
            </a:schemeClr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529584"/>
            <a:ext cx="10360152" cy="2231136"/>
          </a:xfrm>
        </p:spPr>
        <p:txBody>
          <a:bodyPr rtlCol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832" y="822960"/>
            <a:ext cx="7040880" cy="521208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6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9" name="Espace réservé à l'image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33088" cy="6858000"/>
          </a:xfrm>
          <a:noFill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7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4" name="Espace réservé à l'image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850392"/>
          </a:xfrm>
          <a:solidFill>
            <a:schemeClr val="accent1">
              <a:lumMod val="75000"/>
            </a:schemeClr>
          </a:solidFill>
        </p:spPr>
        <p:txBody>
          <a:bodyPr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 rtlCol="0"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Espace réservé au numéro de diapositive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1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612648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2048" y="822960"/>
            <a:ext cx="4069080" cy="1901952"/>
          </a:xfr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283464">
              <a:defRPr sz="1600">
                <a:solidFill>
                  <a:schemeClr val="bg1"/>
                </a:solidFill>
              </a:defRPr>
            </a:lvl2pPr>
            <a:lvl3pPr marL="566928">
              <a:defRPr sz="1400">
                <a:solidFill>
                  <a:schemeClr val="bg1"/>
                </a:solidFill>
              </a:defRPr>
            </a:lvl3pPr>
            <a:lvl4pPr marL="859536">
              <a:defRPr sz="1200">
                <a:solidFill>
                  <a:schemeClr val="bg1"/>
                </a:solidFill>
              </a:defRPr>
            </a:lvl4pPr>
            <a:lvl5pPr marL="1152144"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4" name="Espace réservé à l'image 8">
            <a:extLst>
              <a:ext uri="{FF2B5EF4-FFF2-40B4-BE49-F238E27FC236}">
                <a16:creationId xmlns:a16="http://schemas.microsoft.com/office/drawing/2014/main" id="{CFC01E54-865D-1B08-43CC-2D0128CEC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7016"/>
            <a:ext cx="12192000" cy="3300984"/>
          </a:xfrm>
          <a:solidFill>
            <a:schemeClr val="accent4">
              <a:lumMod val="7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72422ED3-8684-C41B-4675-BBDC2C8E5B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9" name="Espace réservé au numéro de diapositive 8">
            <a:extLst>
              <a:ext uri="{FF2B5EF4-FFF2-40B4-BE49-F238E27FC236}">
                <a16:creationId xmlns:a16="http://schemas.microsoft.com/office/drawing/2014/main" id="{F9CE6B05-7A34-DD4C-91AD-29F26B6F9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3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38912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9" name="Espace réservé au contenu 5">
            <a:extLst>
              <a:ext uri="{FF2B5EF4-FFF2-40B4-BE49-F238E27FC236}">
                <a16:creationId xmlns:a16="http://schemas.microsoft.com/office/drawing/2014/main" id="{380C9AC2-080F-B7EB-E5D9-98A11923C1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3529584"/>
            <a:ext cx="4389120" cy="2350008"/>
          </a:xfrm>
        </p:spPr>
        <p:txBody>
          <a:bodyPr rtlCol="0"/>
          <a:lstStyle>
            <a:lvl1pPr marL="285750" indent="-28575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2" name="Espace réservé à l'image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0616" y="0"/>
            <a:ext cx="6501384" cy="6857999"/>
          </a:xfrm>
          <a:noFill/>
        </p:spPr>
        <p:txBody>
          <a:bodyPr rtlCol="0"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7" name="Pied de page Espace réservé 6">
            <a:extLst>
              <a:ext uri="{FF2B5EF4-FFF2-40B4-BE49-F238E27FC236}">
                <a16:creationId xmlns:a16="http://schemas.microsoft.com/office/drawing/2014/main" id="{B5DF0DBE-FBE3-E653-13B1-8A27023E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339096C-E86B-C5A9-1F2F-E4FD0552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8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647C7-955C-FC73-3737-298D139F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22960"/>
            <a:ext cx="4754880" cy="41148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Espace réservé au texte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5175504"/>
            <a:ext cx="4754880" cy="9144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9" name="Espace réservé à l'image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vec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0577E-706F-A37B-4229-35D618DD2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93776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4" name="Espace réservé au contenu 3">
            <a:extLst>
              <a:ext uri="{FF2B5EF4-FFF2-40B4-BE49-F238E27FC236}">
                <a16:creationId xmlns:a16="http://schemas.microsoft.com/office/drawing/2014/main" id="{A915BFF6-ADF4-B12B-F366-E1E7F24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 rtlCol="0"/>
          <a:lstStyle>
            <a:lvl1pPr marL="283464" indent="-283464">
              <a:defRPr sz="1800">
                <a:solidFill>
                  <a:schemeClr val="bg1"/>
                </a:solidFill>
              </a:defRPr>
            </a:lvl1pPr>
            <a:lvl2pPr indent="-283464">
              <a:defRPr sz="1600">
                <a:solidFill>
                  <a:schemeClr val="bg1"/>
                </a:solidFill>
              </a:defRPr>
            </a:lvl2pPr>
            <a:lvl3pPr indent="-283464">
              <a:defRPr sz="1400">
                <a:solidFill>
                  <a:schemeClr val="bg1"/>
                </a:solidFill>
              </a:defRPr>
            </a:lvl3pPr>
            <a:lvl4pPr indent="-283464">
              <a:defRPr sz="1400">
                <a:solidFill>
                  <a:schemeClr val="bg1"/>
                </a:solidFill>
              </a:defRPr>
            </a:lvl4pPr>
            <a:lvl5pPr indent="-283464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7" name="Espace réservé à l'image 16">
            <a:extLst>
              <a:ext uri="{FF2B5EF4-FFF2-40B4-BE49-F238E27FC236}">
                <a16:creationId xmlns:a16="http://schemas.microsoft.com/office/drawing/2014/main" id="{6EAC12B0-20CC-C7DC-2FB8-1B9FE9CCFC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4471416"/>
            <a:ext cx="12192000" cy="2386584"/>
          </a:xfrm>
          <a:noFill/>
        </p:spPr>
        <p:txBody>
          <a:bodyPr rtlCol="0"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14" name="Pied de page Espace réservé 13">
            <a:extLst>
              <a:ext uri="{FF2B5EF4-FFF2-40B4-BE49-F238E27FC236}">
                <a16:creationId xmlns:a16="http://schemas.microsoft.com/office/drawing/2014/main" id="{C78AC046-3CF2-802F-750B-B70D9B89A3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5" name="Espace réservé au numéro de diapositive 14">
            <a:extLst>
              <a:ext uri="{FF2B5EF4-FFF2-40B4-BE49-F238E27FC236}">
                <a16:creationId xmlns:a16="http://schemas.microsoft.com/office/drawing/2014/main" id="{E9B26AA9-8344-BF2E-82C8-AF9EDF269B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3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5120" y="822960"/>
            <a:ext cx="4754880" cy="411480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2" name="Espace réservé à l'image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7999"/>
          </a:xfrm>
          <a:solidFill>
            <a:schemeClr val="bg1">
              <a:lumMod val="95000"/>
            </a:schemeClr>
          </a:solidFill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48F38D-10C4-434A-0F9B-619CCAB67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0" y="5175504"/>
            <a:ext cx="4754880" cy="9144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3350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2E9B473-9612-90C4-92F3-3DAB99570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02336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023360" cy="1920240"/>
          </a:xfrm>
        </p:spPr>
        <p:txBody>
          <a:bodyPr rtlCol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59FE3EB-4655-2339-C82A-C74B21F765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86400" y="822960"/>
            <a:ext cx="5861304" cy="4846320"/>
          </a:xfrm>
        </p:spPr>
        <p:txBody>
          <a:bodyPr rtlCol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10" name="Espace réservé à l'image 9">
            <a:extLst>
              <a:ext uri="{FF2B5EF4-FFF2-40B4-BE49-F238E27FC236}">
                <a16:creationId xmlns:a16="http://schemas.microsoft.com/office/drawing/2014/main" id="{E24F3A78-F067-8639-9E61-32AE80986E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007608"/>
            <a:ext cx="12192000" cy="8503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>
            <a:lvl1pPr marL="0" indent="0" algn="l">
              <a:buNone/>
              <a:defRPr/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FFD9871F-9716-E693-46E0-C82668C233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76547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3B6AA57-B313-9EB7-BDE7-E6B64F9104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2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2280" y="822960"/>
            <a:ext cx="466344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9" name="Espace réservé à l'image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8192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5" name="Espace réservé au contenu 5">
            <a:extLst>
              <a:ext uri="{FF2B5EF4-FFF2-40B4-BE49-F238E27FC236}">
                <a16:creationId xmlns:a16="http://schemas.microsoft.com/office/drawing/2014/main" id="{71B91E2B-214A-27EB-DD9A-E9FF3D8BFB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12280" y="3529584"/>
            <a:ext cx="4663440" cy="2350008"/>
          </a:xfrm>
        </p:spPr>
        <p:txBody>
          <a:bodyPr rtlCol="0"/>
          <a:lstStyle>
            <a:lvl1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CD0CFB59-AAC5-2429-8ABD-5C7810D2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2280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au numéro de diapositive 5">
            <a:extLst>
              <a:ext uri="{FF2B5EF4-FFF2-40B4-BE49-F238E27FC236}">
                <a16:creationId xmlns:a16="http://schemas.microsoft.com/office/drawing/2014/main" id="{A4BBF308-C3AC-92A2-F532-FF8180F4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7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4" name="Espace réservé à l'image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667512"/>
          </a:xfrm>
          <a:solidFill>
            <a:schemeClr val="accent1">
              <a:lumMod val="75000"/>
            </a:schemeClr>
          </a:solidFill>
        </p:spPr>
        <p:txBody>
          <a:bodyPr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937760" cy="2103120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3529584"/>
            <a:ext cx="4937760" cy="2103120"/>
          </a:xfrm>
        </p:spPr>
        <p:txBody>
          <a:bodyPr rtlCol="0"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Espace réservé au numéro de diapositive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1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 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4" name="Espace réservé à l'image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/>
          <a:lstStyle>
            <a:lvl1pPr marL="0" indent="0" algn="l">
              <a:buNone/>
              <a:defRPr sz="1800"/>
            </a:lvl1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DC6F7A-27D8-EC45-FC60-C8858243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3200400" cy="2286000"/>
          </a:xfrm>
        </p:spPr>
        <p:txBody>
          <a:bodyPr rtlCol="0"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2EA7E2BE-086F-5B51-B0E9-BDC91DF14B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61104" y="3529584"/>
            <a:ext cx="6986016" cy="2231136"/>
          </a:xfrm>
        </p:spPr>
        <p:txBody>
          <a:bodyPr rtlCol="0"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fr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8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1F663A-C2C8-12B2-AE7C-318452D5F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FBFC1D-3B9C-EFD1-A014-1F648ADDB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7704" y="6181344"/>
            <a:ext cx="67056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>
                <a:solidFill>
                  <a:schemeClr val="tx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‹nr.›</a:t>
            </a:fld>
            <a:endParaRPr lang="en-US" dirty="0"/>
          </a:p>
        </p:txBody>
      </p:sp>
      <p:sp>
        <p:nvSpPr>
          <p:cNvPr id="4" name="Titre Espace réservé 3">
            <a:extLst>
              <a:ext uri="{FF2B5EF4-FFF2-40B4-BE49-F238E27FC236}">
                <a16:creationId xmlns:a16="http://schemas.microsoft.com/office/drawing/2014/main" id="{B6EF3F5B-2BD7-A240-5E66-C3D2B092B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6F9A4BCD-3A82-7BB7-3BDC-2B533BA40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3" r:id="rId4"/>
    <p:sldLayoutId id="2147483669" r:id="rId5"/>
    <p:sldLayoutId id="2147483666" r:id="rId6"/>
    <p:sldLayoutId id="2147483661" r:id="rId7"/>
    <p:sldLayoutId id="2147483667" r:id="rId8"/>
    <p:sldLayoutId id="2147483670" r:id="rId9"/>
    <p:sldLayoutId id="2147483663" r:id="rId10"/>
    <p:sldLayoutId id="2147483671" r:id="rId11"/>
    <p:sldLayoutId id="2147483672" r:id="rId12"/>
    <p:sldLayoutId id="214748366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9536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52144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44752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93884716-44C8-D327-54C9-CDAACB37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822960"/>
            <a:ext cx="4754880" cy="4114800"/>
          </a:xfrm>
        </p:spPr>
        <p:txBody>
          <a:bodyPr>
            <a:normAutofit/>
          </a:bodyPr>
          <a:lstStyle/>
          <a:p>
            <a:r>
              <a:rPr lang="nl-BE" sz="4800" noProof="0" dirty="0"/>
              <a:t>Natuurbranden</a:t>
            </a:r>
          </a:p>
        </p:txBody>
      </p:sp>
      <p:pic>
        <p:nvPicPr>
          <p:cNvPr id="1028" name="Picture 4" descr="Increasingly Large and Intense Wildfires Hinder Western Forests' Ability to  Regenerate - Inside Climate News">
            <a:extLst>
              <a:ext uri="{FF2B5EF4-FFF2-40B4-BE49-F238E27FC236}">
                <a16:creationId xmlns:a16="http://schemas.microsoft.com/office/drawing/2014/main" id="{46DEBE6F-4331-E696-EF8D-C5309B2A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r="12226" b="-1"/>
          <a:stretch/>
        </p:blipFill>
        <p:spPr bwMode="auto">
          <a:xfrm>
            <a:off x="20" y="10"/>
            <a:ext cx="6099028" cy="685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ous-titre 3">
            <a:extLst>
              <a:ext uri="{FF2B5EF4-FFF2-40B4-BE49-F238E27FC236}">
                <a16:creationId xmlns:a16="http://schemas.microsoft.com/office/drawing/2014/main" id="{839A915F-4535-0AC8-B3DC-DA14AB24B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0" y="5175504"/>
            <a:ext cx="4754880" cy="914400"/>
          </a:xfrm>
        </p:spPr>
        <p:txBody>
          <a:bodyPr rtlCol="0">
            <a:normAutofit/>
          </a:bodyPr>
          <a:lstStyle/>
          <a:p>
            <a:pPr algn="ctr" rtl="0"/>
            <a:r>
              <a:rPr lang="nl-BE" noProof="0" dirty="0"/>
              <a:t>PAK 2025</a:t>
            </a:r>
          </a:p>
        </p:txBody>
      </p:sp>
      <p:pic>
        <p:nvPicPr>
          <p:cNvPr id="1030" name="Picture 6" descr="Sentinel 2">
            <a:extLst>
              <a:ext uri="{FF2B5EF4-FFF2-40B4-BE49-F238E27FC236}">
                <a16:creationId xmlns:a16="http://schemas.microsoft.com/office/drawing/2014/main" id="{FB87D9B5-F0D3-1A3B-1E20-B26F406C4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360">
            <a:off x="8782565" y="724638"/>
            <a:ext cx="3390656" cy="30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CCD428B-8777-D325-4E34-94C108A901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5" t="4531"/>
          <a:stretch/>
        </p:blipFill>
        <p:spPr>
          <a:xfrm>
            <a:off x="215047" y="5830980"/>
            <a:ext cx="1664795" cy="69494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E1F0D58-66B1-091F-90AF-2110ADB2BA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51" t="18595" r="8849" b="8504"/>
          <a:stretch/>
        </p:blipFill>
        <p:spPr>
          <a:xfrm>
            <a:off x="215047" y="5008829"/>
            <a:ext cx="1456073" cy="69494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DC3CF8C-E812-E2CC-575C-1B6A832364C1}"/>
              </a:ext>
            </a:extLst>
          </p:cNvPr>
          <p:cNvSpPr txBox="1"/>
          <p:nvPr/>
        </p:nvSpPr>
        <p:spPr>
          <a:xfrm>
            <a:off x="10031819" y="5276982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46739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5FEDD-6377-C0E9-7FCA-1C9AFA808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70FF7-6343-B92D-4CEC-7C9A8EB1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551" y="-941832"/>
            <a:ext cx="7447247" cy="1920240"/>
          </a:xfrm>
        </p:spPr>
        <p:txBody>
          <a:bodyPr/>
          <a:lstStyle/>
          <a:p>
            <a:pPr algn="ctr"/>
            <a:r>
              <a:rPr lang="nl-BE" noProof="0" dirty="0"/>
              <a:t>Satellietbeelden: </a:t>
            </a:r>
            <a:r>
              <a:rPr lang="nl-BE" noProof="0" dirty="0" err="1"/>
              <a:t>Sentinel</a:t>
            </a:r>
            <a:r>
              <a:rPr lang="nl-BE" noProof="0" dirty="0"/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B51637-2A71-E012-1783-7C17C3016A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365504"/>
            <a:ext cx="4389120" cy="2350008"/>
          </a:xfrm>
        </p:spPr>
        <p:txBody>
          <a:bodyPr/>
          <a:lstStyle/>
          <a:p>
            <a:r>
              <a:rPr lang="nl-BE" noProof="0" dirty="0"/>
              <a:t>Infrarood</a:t>
            </a:r>
          </a:p>
          <a:p>
            <a:pPr lvl="1"/>
            <a:r>
              <a:rPr lang="nl-BE" noProof="0" dirty="0"/>
              <a:t>Vegetatie -&gt; donkerrode kleur</a:t>
            </a:r>
          </a:p>
          <a:p>
            <a:pPr lvl="1"/>
            <a:r>
              <a:rPr lang="nl-BE" noProof="0" dirty="0"/>
              <a:t>Stad </a:t>
            </a:r>
            <a:r>
              <a:rPr lang="nl-BE" noProof="0" dirty="0" err="1"/>
              <a:t>vs</a:t>
            </a:r>
            <a:r>
              <a:rPr lang="nl-BE" noProof="0" dirty="0"/>
              <a:t> bos? </a:t>
            </a:r>
          </a:p>
          <a:p>
            <a:endParaRPr lang="nl-BE" noProof="0" dirty="0"/>
          </a:p>
        </p:txBody>
      </p:sp>
      <p:pic>
        <p:nvPicPr>
          <p:cNvPr id="8" name="Picture 2" descr="ESA - Sentinel-2">
            <a:extLst>
              <a:ext uri="{FF2B5EF4-FFF2-40B4-BE49-F238E27FC236}">
                <a16:creationId xmlns:a16="http://schemas.microsoft.com/office/drawing/2014/main" id="{A949836F-A0C3-F6E4-6D78-E56A7AC0E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13" y="232385"/>
            <a:ext cx="1492045" cy="14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FC9638F-6071-E6E8-EA98-6F1A542A90D0}"/>
              </a:ext>
            </a:extLst>
          </p:cNvPr>
          <p:cNvSpPr txBox="1">
            <a:spLocks/>
          </p:cNvSpPr>
          <p:nvPr/>
        </p:nvSpPr>
        <p:spPr>
          <a:xfrm>
            <a:off x="5593808" y="1365504"/>
            <a:ext cx="4996219" cy="2350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noProof="0" dirty="0"/>
              <a:t>FAPAR</a:t>
            </a:r>
          </a:p>
          <a:p>
            <a:pPr lvl="1"/>
            <a:r>
              <a:rPr lang="nl-BE" noProof="0" dirty="0"/>
              <a:t>Fotosynthetische activiteit groene planten</a:t>
            </a:r>
          </a:p>
          <a:p>
            <a:pPr lvl="1"/>
            <a:r>
              <a:rPr lang="nl-BE" noProof="0" dirty="0"/>
              <a:t>Hoge waarden -&gt; planten in bloei</a:t>
            </a:r>
          </a:p>
          <a:p>
            <a:pPr lvl="1"/>
            <a:r>
              <a:rPr lang="nl-BE" noProof="0" dirty="0"/>
              <a:t>Lage waarden -&gt; plant ondervindt stress</a:t>
            </a:r>
          </a:p>
          <a:p>
            <a:pPr lvl="1"/>
            <a:r>
              <a:rPr lang="nl-BE" noProof="0" dirty="0"/>
              <a:t>Stad </a:t>
            </a:r>
            <a:r>
              <a:rPr lang="nl-BE" noProof="0" dirty="0" err="1"/>
              <a:t>vs</a:t>
            </a:r>
            <a:r>
              <a:rPr lang="nl-BE" noProof="0" dirty="0"/>
              <a:t> bos?</a:t>
            </a:r>
          </a:p>
          <a:p>
            <a:endParaRPr lang="nl-BE" noProof="0" dirty="0"/>
          </a:p>
          <a:p>
            <a:endParaRPr lang="nl-BE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A684546-BA57-7501-8D95-F80907A14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2679404"/>
            <a:ext cx="3969851" cy="370334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2BC406-A80B-91D7-D5DD-D5C903E6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017" y="3134131"/>
            <a:ext cx="4042946" cy="3429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139D81-1EC4-F87B-955F-A90065FBF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109" y="3324179"/>
            <a:ext cx="1009791" cy="323895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974DBF1-6056-C338-650D-8F7D223BF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9420" y="3149329"/>
            <a:ext cx="3391966" cy="33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3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BFCE7-1132-0B73-E6D2-35B9691F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280" y="174374"/>
            <a:ext cx="4663440" cy="1920240"/>
          </a:xfrm>
        </p:spPr>
        <p:txBody>
          <a:bodyPr anchor="b">
            <a:normAutofit/>
          </a:bodyPr>
          <a:lstStyle/>
          <a:p>
            <a:pPr algn="ctr"/>
            <a:r>
              <a:rPr lang="nl-BE" noProof="0" dirty="0"/>
              <a:t>Voorbeeld: natuurbranden Rhodos, juli 2023</a:t>
            </a:r>
          </a:p>
        </p:txBody>
      </p:sp>
      <p:pic>
        <p:nvPicPr>
          <p:cNvPr id="3076" name="Picture 4" descr="ESA - Rhodes wildfire forces thousands to flee">
            <a:extLst>
              <a:ext uri="{FF2B5EF4-FFF2-40B4-BE49-F238E27FC236}">
                <a16:creationId xmlns:a16="http://schemas.microsoft.com/office/drawing/2014/main" id="{9B3C395A-23AF-3F44-C2F8-76067E1C4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" r="2" b="9528"/>
          <a:stretch/>
        </p:blipFill>
        <p:spPr bwMode="auto">
          <a:xfrm>
            <a:off x="20" y="0"/>
            <a:ext cx="5906704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74" name="Picture 2" descr="Thousands of tourists evacuated in Rhodes as huge fire front expands -  Aviation24.be">
            <a:extLst>
              <a:ext uri="{FF2B5EF4-FFF2-40B4-BE49-F238E27FC236}">
                <a16:creationId xmlns:a16="http://schemas.microsoft.com/office/drawing/2014/main" id="{9865A13D-3F13-6D74-F090-150425690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723" r="-1" b="15801"/>
          <a:stretch/>
        </p:blipFill>
        <p:spPr bwMode="auto">
          <a:xfrm>
            <a:off x="7170064" y="2181127"/>
            <a:ext cx="3966705" cy="417833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89234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19434-811A-B8CD-530F-149B10CA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01F884-0CA9-3D29-C583-ACA65D3DE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7C17446-C3EC-CEFE-B732-0DA22375847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A097FCC-EB3A-82FE-4024-9F55572E13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l-BE" noProof="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27833F8-E983-56A8-6458-619A666753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95"/>
          <a:stretch/>
        </p:blipFill>
        <p:spPr>
          <a:xfrm>
            <a:off x="1435966" y="1049821"/>
            <a:ext cx="9320068" cy="450940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1E5FF7C-5B52-5B12-9978-42CDC541DCC0}"/>
              </a:ext>
            </a:extLst>
          </p:cNvPr>
          <p:cNvSpPr txBox="1"/>
          <p:nvPr/>
        </p:nvSpPr>
        <p:spPr>
          <a:xfrm>
            <a:off x="10040394" y="495823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62130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0C73A-8372-5A5F-4AB9-194E07CEC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8882F-5A33-6DF0-A779-EF0778CD4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623068"/>
            <a:ext cx="4023360" cy="1920240"/>
          </a:xfrm>
        </p:spPr>
        <p:txBody>
          <a:bodyPr/>
          <a:lstStyle/>
          <a:p>
            <a:r>
              <a:rPr lang="nl-BE" noProof="0" dirty="0"/>
              <a:t>Studiegebied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85CCBF-A209-E241-81A2-F63DDF895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764578"/>
            <a:ext cx="4023360" cy="1920240"/>
          </a:xfrm>
        </p:spPr>
        <p:txBody>
          <a:bodyPr/>
          <a:lstStyle/>
          <a:p>
            <a:r>
              <a:rPr lang="nl-BE" sz="2000" b="1" noProof="0" dirty="0" err="1"/>
              <a:t>Mediterraans</a:t>
            </a:r>
            <a:r>
              <a:rPr lang="nl-BE" sz="2000" b="1" noProof="0" dirty="0"/>
              <a:t> klimaat</a:t>
            </a:r>
          </a:p>
          <a:p>
            <a:pPr lvl="1"/>
            <a:r>
              <a:rPr lang="nl-BE" sz="1800" noProof="0" dirty="0"/>
              <a:t>Welke invloed heeft dit op de vegetatie?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2B98D2F-A9BB-E4B7-2672-9DDD29594C65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5F7F00BA-7D52-B04A-F26B-07BAC54B8E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l-BE" noProof="0" dirty="0"/>
          </a:p>
        </p:txBody>
      </p:sp>
      <p:pic>
        <p:nvPicPr>
          <p:cNvPr id="8194" name="Picture 2" descr="Rhodes | Map, Greece, History, &amp; Facts | Britannica">
            <a:extLst>
              <a:ext uri="{FF2B5EF4-FFF2-40B4-BE49-F238E27FC236}">
                <a16:creationId xmlns:a16="http://schemas.microsoft.com/office/drawing/2014/main" id="{2D231680-9D11-6D5D-B568-D3607997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815"/>
            <a:ext cx="4669465" cy="46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333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DB81A-5F31-C840-4F13-CAEA6CC7E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0F0F0B-856C-FFA2-C214-983FA0BB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-623068"/>
            <a:ext cx="6237059" cy="1920240"/>
          </a:xfrm>
        </p:spPr>
        <p:txBody>
          <a:bodyPr/>
          <a:lstStyle/>
          <a:p>
            <a:r>
              <a:rPr lang="nl-BE" noProof="0" dirty="0"/>
              <a:t>Situatie VOOR brand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A0EEE6-98EF-C0D8-AAC3-FC9D985FF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764578"/>
            <a:ext cx="4023360" cy="1920240"/>
          </a:xfrm>
        </p:spPr>
        <p:txBody>
          <a:bodyPr/>
          <a:lstStyle/>
          <a:p>
            <a:r>
              <a:rPr lang="nl-BE" b="1" noProof="0" dirty="0"/>
              <a:t>8 februari 2023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EC00C7B-5F03-1C1E-437E-37686D797C6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nl-BE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820BA96-4DA5-A878-2E48-78ECAD29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70" y="2548198"/>
            <a:ext cx="5317918" cy="38651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C55E2C-01B9-703A-B1D3-A0EA262C4E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40"/>
          <a:stretch/>
        </p:blipFill>
        <p:spPr>
          <a:xfrm>
            <a:off x="6648963" y="822960"/>
            <a:ext cx="5047316" cy="55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5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1129-28B0-60A3-8B51-AC26DE783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D0D179AA-12AC-83DA-0374-9300EABFEA66}"/>
              </a:ext>
            </a:extLst>
          </p:cNvPr>
          <p:cNvSpPr/>
          <p:nvPr/>
        </p:nvSpPr>
        <p:spPr>
          <a:xfrm>
            <a:off x="-308345" y="818702"/>
            <a:ext cx="12716539" cy="29536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6AF842-0EAE-363A-32E3-1AAA0216B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9" y="-1172009"/>
            <a:ext cx="6237059" cy="1920240"/>
          </a:xfrm>
        </p:spPr>
        <p:txBody>
          <a:bodyPr/>
          <a:lstStyle/>
          <a:p>
            <a:r>
              <a:rPr lang="nl-BE" noProof="0" dirty="0"/>
              <a:t>Situatie vlak VOOR brand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D5E10E-31C1-FC6F-AE82-6380FB1B4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38" y="4016897"/>
            <a:ext cx="4023360" cy="1920240"/>
          </a:xfrm>
        </p:spPr>
        <p:txBody>
          <a:bodyPr/>
          <a:lstStyle/>
          <a:p>
            <a:r>
              <a:rPr lang="nl-BE" b="1" noProof="0" dirty="0"/>
              <a:t>8 juli 2023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86903AA-8CB2-C783-B6B7-D7E89B5E82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42" r="29775"/>
          <a:stretch/>
        </p:blipFill>
        <p:spPr>
          <a:xfrm>
            <a:off x="3144823" y="3947757"/>
            <a:ext cx="2455394" cy="2727798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516EC3A-3DF2-772F-087C-58B66DE304DC}"/>
              </a:ext>
            </a:extLst>
          </p:cNvPr>
          <p:cNvSpPr txBox="1">
            <a:spLocks/>
          </p:cNvSpPr>
          <p:nvPr/>
        </p:nvSpPr>
        <p:spPr>
          <a:xfrm>
            <a:off x="459180" y="1495044"/>
            <a:ext cx="4023360" cy="192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noProof="0" dirty="0"/>
              <a:t>8 februari 2023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2418CDB-EEBB-B33A-F88A-C1895EED89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475"/>
          <a:stretch/>
        </p:blipFill>
        <p:spPr>
          <a:xfrm>
            <a:off x="3160162" y="962571"/>
            <a:ext cx="2440055" cy="26659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C61E4D1-20DC-058E-BCCB-94C18260DF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40"/>
          <a:stretch/>
        </p:blipFill>
        <p:spPr>
          <a:xfrm>
            <a:off x="7602280" y="962570"/>
            <a:ext cx="2406924" cy="266590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62FF744-68C8-CBBE-7CEB-532DD3D8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280" y="3916211"/>
            <a:ext cx="2406924" cy="276480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D04FA0-5528-17C2-A98C-481D6A6174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998" t="48417" b="9678"/>
          <a:stretch/>
        </p:blipFill>
        <p:spPr>
          <a:xfrm>
            <a:off x="5600217" y="1495044"/>
            <a:ext cx="478708" cy="16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9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BA9C3-6D36-D750-86B2-B466109D1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0DF0D68E-F2E3-AE3A-DBFE-9244B87E4244}"/>
              </a:ext>
            </a:extLst>
          </p:cNvPr>
          <p:cNvSpPr/>
          <p:nvPr/>
        </p:nvSpPr>
        <p:spPr>
          <a:xfrm>
            <a:off x="-308345" y="818702"/>
            <a:ext cx="12716539" cy="29536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87BA43-7279-5CBB-32A4-50DD103F4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9" y="-1172009"/>
            <a:ext cx="6237059" cy="1920240"/>
          </a:xfrm>
        </p:spPr>
        <p:txBody>
          <a:bodyPr/>
          <a:lstStyle/>
          <a:p>
            <a:r>
              <a:rPr lang="nl-BE" noProof="0" dirty="0"/>
              <a:t>Situatie TIJDENS brand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0B134-E20C-C250-F191-D4F7D117C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13" y="1458890"/>
            <a:ext cx="4023360" cy="1920240"/>
          </a:xfrm>
        </p:spPr>
        <p:txBody>
          <a:bodyPr/>
          <a:lstStyle/>
          <a:p>
            <a:r>
              <a:rPr lang="nl-BE" b="1" noProof="0" dirty="0"/>
              <a:t>8 juli 2023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0A78DBA-A895-61FC-A488-37FCFEBD6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42" r="29775"/>
          <a:stretch/>
        </p:blipFill>
        <p:spPr>
          <a:xfrm>
            <a:off x="3144823" y="949911"/>
            <a:ext cx="2455394" cy="2727798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33493723-5F89-97F1-FB22-3D690805B79C}"/>
              </a:ext>
            </a:extLst>
          </p:cNvPr>
          <p:cNvSpPr txBox="1">
            <a:spLocks/>
          </p:cNvSpPr>
          <p:nvPr/>
        </p:nvSpPr>
        <p:spPr>
          <a:xfrm>
            <a:off x="470755" y="4122497"/>
            <a:ext cx="4023360" cy="192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noProof="0" dirty="0"/>
              <a:t>23 juli 2023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D2940C0-6F53-BDFE-3BC5-87A3008E4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280" y="918365"/>
            <a:ext cx="2406924" cy="276480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BA86009-0F31-5AB5-C8A8-A5E859A28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209" y="3972692"/>
            <a:ext cx="2520008" cy="272779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0A3CDAF-0F40-BC2A-6B33-6DE9739FF92E}"/>
              </a:ext>
            </a:extLst>
          </p:cNvPr>
          <p:cNvSpPr txBox="1"/>
          <p:nvPr/>
        </p:nvSpPr>
        <p:spPr>
          <a:xfrm>
            <a:off x="10885346" y="264704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9EEEF59-B9D3-0AA3-5EF0-F3AD42CCA2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4479"/>
          <a:stretch/>
        </p:blipFill>
        <p:spPr>
          <a:xfrm>
            <a:off x="7507002" y="3872006"/>
            <a:ext cx="2410838" cy="282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69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93401-6E09-6448-85A7-BB0B7DAF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3242F-F1A1-B818-1C93-33EC4A9E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-623068"/>
            <a:ext cx="6237059" cy="1920240"/>
          </a:xfrm>
        </p:spPr>
        <p:txBody>
          <a:bodyPr/>
          <a:lstStyle/>
          <a:p>
            <a:r>
              <a:rPr lang="nl-BE" noProof="0" dirty="0"/>
              <a:t>Situatie TIJDENS brand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023DD1-F8E2-0B44-BB51-78F97209A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764578"/>
            <a:ext cx="4023360" cy="1920240"/>
          </a:xfrm>
        </p:spPr>
        <p:txBody>
          <a:bodyPr/>
          <a:lstStyle/>
          <a:p>
            <a:r>
              <a:rPr lang="nl-BE" b="1" noProof="0" dirty="0"/>
              <a:t>23 juli 2023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E7B3FE-A527-AF45-0B7B-4B9744D0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587"/>
          <a:stretch/>
        </p:blipFill>
        <p:spPr>
          <a:xfrm>
            <a:off x="7067350" y="-28393"/>
            <a:ext cx="4447709" cy="69501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EB4A22-23D3-8E57-A03D-13F3AF92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64" y="2222204"/>
            <a:ext cx="3815031" cy="412960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6F13D06-3171-AEEE-2BC6-7D3085C07BB5}"/>
              </a:ext>
            </a:extLst>
          </p:cNvPr>
          <p:cNvSpPr txBox="1"/>
          <p:nvPr/>
        </p:nvSpPr>
        <p:spPr>
          <a:xfrm>
            <a:off x="-28729" y="5660008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121918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 redenen waarom we België niet mogen splitsen – Emmily Talpe">
            <a:extLst>
              <a:ext uri="{FF2B5EF4-FFF2-40B4-BE49-F238E27FC236}">
                <a16:creationId xmlns:a16="http://schemas.microsoft.com/office/drawing/2014/main" id="{BC08FCAD-BAEA-D21F-4AE3-CF7129E1E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838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ECC15C-B684-D1E8-52F8-728036E8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344" y="1508760"/>
            <a:ext cx="3137311" cy="1920240"/>
          </a:xfrm>
        </p:spPr>
        <p:txBody>
          <a:bodyPr>
            <a:normAutofit/>
          </a:bodyPr>
          <a:lstStyle/>
          <a:p>
            <a:pPr algn="ctr"/>
            <a:r>
              <a:rPr lang="nl-BE" sz="2800" noProof="0" dirty="0">
                <a:solidFill>
                  <a:schemeClr val="accent4"/>
                </a:solidFill>
              </a:rPr>
              <a:t>Brand in de Hoge Venen?!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5652645-37DD-A755-75BB-03BAEB1E6BDC}"/>
              </a:ext>
            </a:extLst>
          </p:cNvPr>
          <p:cNvSpPr txBox="1"/>
          <p:nvPr/>
        </p:nvSpPr>
        <p:spPr>
          <a:xfrm>
            <a:off x="9130856" y="2384801"/>
            <a:ext cx="15598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EF6D67C-9750-9218-0038-0869CC602D89}"/>
              </a:ext>
            </a:extLst>
          </p:cNvPr>
          <p:cNvSpPr txBox="1"/>
          <p:nvPr/>
        </p:nvSpPr>
        <p:spPr>
          <a:xfrm>
            <a:off x="8680375" y="2214674"/>
            <a:ext cx="15598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6454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7D86F-46A5-D9E5-C8B8-24AC23DF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280" y="-591169"/>
            <a:ext cx="4663440" cy="1920240"/>
          </a:xfrm>
        </p:spPr>
        <p:txBody>
          <a:bodyPr anchor="b">
            <a:normAutofit/>
          </a:bodyPr>
          <a:lstStyle/>
          <a:p>
            <a:r>
              <a:rPr lang="nl-BE" noProof="0" dirty="0"/>
              <a:t>Nieuws: brand in de Hoge Venen</a:t>
            </a:r>
          </a:p>
        </p:txBody>
      </p:sp>
      <p:pic>
        <p:nvPicPr>
          <p:cNvPr id="1026" name="Picture 2" descr="Brand in Hoge Venen is onder controle, 50 hectare natuur volledig in as  gelegd | Het Nieuwsblad Mobile">
            <a:extLst>
              <a:ext uri="{FF2B5EF4-FFF2-40B4-BE49-F238E27FC236}">
                <a16:creationId xmlns:a16="http://schemas.microsoft.com/office/drawing/2014/main" id="{A8419BE4-3B08-9C2B-9F91-956A8144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9" r="-1" b="-1"/>
          <a:stretch/>
        </p:blipFill>
        <p:spPr bwMode="auto">
          <a:xfrm>
            <a:off x="20" y="10"/>
            <a:ext cx="6108172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AB26DD-113B-962B-102A-724444BC0D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456" r="3" b="8937"/>
          <a:stretch/>
        </p:blipFill>
        <p:spPr>
          <a:xfrm>
            <a:off x="6696861" y="1674420"/>
            <a:ext cx="4663440" cy="2350008"/>
          </a:xfrm>
          <a:prstGeom prst="rect">
            <a:avLst/>
          </a:prstGeom>
          <a:noFill/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2EADC-6168-6CCF-973C-543B6ED595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837"/>
          <a:stretch/>
        </p:blipFill>
        <p:spPr>
          <a:xfrm>
            <a:off x="2627985" y="0"/>
            <a:ext cx="3468015" cy="245101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5733395-4F2A-6087-C4FB-F85B22235E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4730" b="1"/>
          <a:stretch/>
        </p:blipFill>
        <p:spPr>
          <a:xfrm>
            <a:off x="5286629" y="5316279"/>
            <a:ext cx="6905351" cy="104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E21F73-F0E1-D3A5-96EB-532164A5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056" y="2280213"/>
            <a:ext cx="4389120" cy="1920240"/>
          </a:xfrm>
        </p:spPr>
        <p:txBody>
          <a:bodyPr/>
          <a:lstStyle/>
          <a:p>
            <a:pPr algn="ctr"/>
            <a:r>
              <a:rPr lang="nl-BE" noProof="0" dirty="0"/>
              <a:t>Natuurbranden: brandend actueel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728116-E122-7BF7-AA8E-FB841AD1A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65" y="442748"/>
            <a:ext cx="4298146" cy="23241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303EFDD-0712-BE9F-3BEF-80053EF9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98" y="3008715"/>
            <a:ext cx="3107738" cy="306277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005669-A61D-BCB6-B473-39508E7BD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176" y="412082"/>
            <a:ext cx="3869570" cy="378883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F716F15-03DF-9049-68A6-F60F9D3AB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863" y="103132"/>
            <a:ext cx="2222032" cy="307990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3261AB3-27D6-0092-C41D-B9EE63EC6A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056" y="4684087"/>
            <a:ext cx="8087854" cy="167663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3F6EF72-12C7-8ACE-102F-B752D1FBDD52}"/>
              </a:ext>
            </a:extLst>
          </p:cNvPr>
          <p:cNvSpPr txBox="1"/>
          <p:nvPr/>
        </p:nvSpPr>
        <p:spPr>
          <a:xfrm>
            <a:off x="11020647" y="0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067E09B-0BC5-AACA-52FF-A26CA15B5EB8}"/>
              </a:ext>
            </a:extLst>
          </p:cNvPr>
          <p:cNvSpPr txBox="1"/>
          <p:nvPr/>
        </p:nvSpPr>
        <p:spPr>
          <a:xfrm>
            <a:off x="-287947" y="2617496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0728CED-14CE-5160-69BE-59044B0964E1}"/>
              </a:ext>
            </a:extLst>
          </p:cNvPr>
          <p:cNvSpPr txBox="1"/>
          <p:nvPr/>
        </p:nvSpPr>
        <p:spPr>
          <a:xfrm>
            <a:off x="4373720" y="2425760"/>
            <a:ext cx="1453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600" noProof="0" dirty="0"/>
              <a:t>🔥</a:t>
            </a:r>
            <a:endParaRPr lang="nl-BE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657EC2C-D83E-2A5A-38C9-B1909577E250}"/>
              </a:ext>
            </a:extLst>
          </p:cNvPr>
          <p:cNvSpPr txBox="1"/>
          <p:nvPr/>
        </p:nvSpPr>
        <p:spPr>
          <a:xfrm>
            <a:off x="4935680" y="-74431"/>
            <a:ext cx="1453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600" noProof="0" dirty="0"/>
              <a:t>🔥</a:t>
            </a:r>
            <a:endParaRPr lang="nl-BE" noProof="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6FF2FA8-7F02-DCCB-3080-3029D77ECDB1}"/>
              </a:ext>
            </a:extLst>
          </p:cNvPr>
          <p:cNvSpPr txBox="1"/>
          <p:nvPr/>
        </p:nvSpPr>
        <p:spPr>
          <a:xfrm>
            <a:off x="11208410" y="4360921"/>
            <a:ext cx="1453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531965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C0B55-951E-E0AB-6DD4-6808ACA5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435" y="2171168"/>
            <a:ext cx="10424160" cy="1645920"/>
          </a:xfrm>
        </p:spPr>
        <p:txBody>
          <a:bodyPr/>
          <a:lstStyle/>
          <a:p>
            <a:r>
              <a:rPr lang="nl-BE" dirty="0"/>
              <a:t>Aan de slag! 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31407F-AFB1-D7E0-D8A7-CADEC97239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59C0E8-96A0-35CB-7CD4-1D5540D7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2503CBE-FCEF-74EC-0F24-6F1DEB34740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0DD0E8D-9944-DB2A-C662-861BF581AC2C}"/>
              </a:ext>
            </a:extLst>
          </p:cNvPr>
          <p:cNvSpPr txBox="1"/>
          <p:nvPr/>
        </p:nvSpPr>
        <p:spPr>
          <a:xfrm>
            <a:off x="3718516" y="2975586"/>
            <a:ext cx="16767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E487FBC-1519-FBAD-3A81-DF2CD01D8DEB}"/>
              </a:ext>
            </a:extLst>
          </p:cNvPr>
          <p:cNvSpPr txBox="1"/>
          <p:nvPr/>
        </p:nvSpPr>
        <p:spPr>
          <a:xfrm>
            <a:off x="7248533" y="2975586"/>
            <a:ext cx="16767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754430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BD374-EAFC-78D2-415A-6FC7B88B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1920"/>
            <a:ext cx="4389120" cy="822960"/>
          </a:xfrm>
        </p:spPr>
        <p:txBody>
          <a:bodyPr/>
          <a:lstStyle/>
          <a:p>
            <a:r>
              <a:rPr lang="nl-BE" noProof="0" dirty="0"/>
              <a:t>KMI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C994CF-6D75-FAF8-1854-46A6971E1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050037"/>
            <a:ext cx="4389120" cy="2350008"/>
          </a:xfrm>
        </p:spPr>
        <p:txBody>
          <a:bodyPr/>
          <a:lstStyle/>
          <a:p>
            <a:pPr marL="0" indent="0">
              <a:buNone/>
            </a:pPr>
            <a:r>
              <a:rPr lang="nl-BE" noProof="0" dirty="0"/>
              <a:t>1. Klimatologisch overzicht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BE" noProof="0" dirty="0"/>
              <a:t>Maart en april : zeer nat en koud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BE" noProof="0" dirty="0"/>
              <a:t>Mei: zonnig, iets droger</a:t>
            </a:r>
          </a:p>
          <a:p>
            <a:pPr marL="0" indent="0">
              <a:buNone/>
            </a:pPr>
            <a:endParaRPr lang="nl-BE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18E6463-214E-4FC9-48A9-F9ADEE751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986" y="211352"/>
            <a:ext cx="1124107" cy="14670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F4B941-4B48-DA9A-E0D9-8437C58874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320"/>
          <a:stretch/>
        </p:blipFill>
        <p:spPr>
          <a:xfrm>
            <a:off x="270381" y="2769593"/>
            <a:ext cx="3486184" cy="386897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878ADDD-C6E7-8A0F-F7C7-092FC99519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393" r="35095"/>
          <a:stretch/>
        </p:blipFill>
        <p:spPr>
          <a:xfrm>
            <a:off x="3985913" y="2761509"/>
            <a:ext cx="3605287" cy="386897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BABBA2E-7D79-84DF-6AA9-BF93A1344C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889"/>
          <a:stretch/>
        </p:blipFill>
        <p:spPr>
          <a:xfrm>
            <a:off x="7820548" y="2761509"/>
            <a:ext cx="3736245" cy="3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90F70-E760-E099-11A9-16690392B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59FC5-A4BB-9FB1-F1A1-1C8509B1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1920"/>
            <a:ext cx="4389120" cy="822960"/>
          </a:xfrm>
        </p:spPr>
        <p:txBody>
          <a:bodyPr/>
          <a:lstStyle/>
          <a:p>
            <a:r>
              <a:rPr lang="nl-BE" noProof="0" dirty="0"/>
              <a:t>KMI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4EEE57-F1A9-64E1-8E52-1467677F01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050037"/>
            <a:ext cx="4389120" cy="2350008"/>
          </a:xfrm>
        </p:spPr>
        <p:txBody>
          <a:bodyPr/>
          <a:lstStyle/>
          <a:p>
            <a:pPr marL="0" indent="0">
              <a:buNone/>
            </a:pPr>
            <a:r>
              <a:rPr lang="nl-BE" noProof="0" dirty="0"/>
              <a:t>2. Klimatologische kaart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BE" noProof="0" dirty="0"/>
              <a:t>Maart </a:t>
            </a:r>
          </a:p>
          <a:p>
            <a:pPr marL="0" indent="0">
              <a:buNone/>
            </a:pPr>
            <a:r>
              <a:rPr lang="nl-BE" noProof="0" dirty="0"/>
              <a:t>= kouder en nat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442370-C96B-FA24-9A33-468F921A5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986" y="211352"/>
            <a:ext cx="1124107" cy="14670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FC72578-1E18-D8F3-1F58-266D2A23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818"/>
          <a:stretch/>
        </p:blipFill>
        <p:spPr>
          <a:xfrm>
            <a:off x="3067151" y="1525277"/>
            <a:ext cx="3461247" cy="259185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E7B8D4B-D655-B265-33C5-1F2BB6F0F9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269"/>
          <a:stretch/>
        </p:blipFill>
        <p:spPr>
          <a:xfrm>
            <a:off x="3067150" y="4008564"/>
            <a:ext cx="3461247" cy="27275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AC8F173-0586-4851-664F-95921F5BDF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472"/>
          <a:stretch/>
        </p:blipFill>
        <p:spPr>
          <a:xfrm>
            <a:off x="6952180" y="337785"/>
            <a:ext cx="3750857" cy="299692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6979F05-3456-F74B-7E52-B71F74F658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275"/>
          <a:stretch/>
        </p:blipFill>
        <p:spPr>
          <a:xfrm>
            <a:off x="6952180" y="3429000"/>
            <a:ext cx="3736275" cy="296119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E6B1F6FD-BCEC-B16D-73B6-7179390CE3DE}"/>
              </a:ext>
            </a:extLst>
          </p:cNvPr>
          <p:cNvSpPr/>
          <p:nvPr/>
        </p:nvSpPr>
        <p:spPr>
          <a:xfrm>
            <a:off x="5483423" y="2629479"/>
            <a:ext cx="279424" cy="2445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305A9842-3F79-7E64-E8E4-B9C905C01E30}"/>
              </a:ext>
            </a:extLst>
          </p:cNvPr>
          <p:cNvSpPr/>
          <p:nvPr/>
        </p:nvSpPr>
        <p:spPr>
          <a:xfrm>
            <a:off x="5602950" y="5228202"/>
            <a:ext cx="279424" cy="2445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C32F2801-2A44-873F-07E0-8F5E13993196}"/>
              </a:ext>
            </a:extLst>
          </p:cNvPr>
          <p:cNvSpPr/>
          <p:nvPr/>
        </p:nvSpPr>
        <p:spPr>
          <a:xfrm>
            <a:off x="9642471" y="4805608"/>
            <a:ext cx="279424" cy="2445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DD7E4633-F906-D70E-EAEE-554D185DD8CA}"/>
              </a:ext>
            </a:extLst>
          </p:cNvPr>
          <p:cNvSpPr/>
          <p:nvPr/>
        </p:nvSpPr>
        <p:spPr>
          <a:xfrm>
            <a:off x="9672951" y="1751512"/>
            <a:ext cx="279424" cy="2445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7723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9A029-3AAE-B3B5-276C-26E88845D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203E7-3142-A06A-F0AD-02288EB5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1920"/>
            <a:ext cx="4389120" cy="822960"/>
          </a:xfrm>
        </p:spPr>
        <p:txBody>
          <a:bodyPr/>
          <a:lstStyle/>
          <a:p>
            <a:r>
              <a:rPr lang="nl-BE" noProof="0" dirty="0"/>
              <a:t>KMI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09C521-C54A-23F5-0DFD-82C8C1E08A3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050037"/>
            <a:ext cx="4389120" cy="2350008"/>
          </a:xfrm>
        </p:spPr>
        <p:txBody>
          <a:bodyPr/>
          <a:lstStyle/>
          <a:p>
            <a:pPr marL="0" indent="0">
              <a:buNone/>
            </a:pPr>
            <a:r>
              <a:rPr lang="nl-BE" noProof="0" dirty="0"/>
              <a:t>2. Klimatologische kaart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BE" noProof="0" dirty="0"/>
              <a:t>April</a:t>
            </a:r>
          </a:p>
          <a:p>
            <a:pPr marL="0" indent="0">
              <a:buNone/>
            </a:pPr>
            <a:r>
              <a:rPr lang="nl-BE" noProof="0" dirty="0"/>
              <a:t>= kouder en nat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75C19A-512F-C943-6662-C34F52854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986" y="211352"/>
            <a:ext cx="1124107" cy="14670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E08A79-3FA1-780A-6C1A-A8BA5407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13" y="2438914"/>
            <a:ext cx="5023014" cy="416170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AE1B61E-D153-33D5-4455-6823A03FF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284" y="2438914"/>
            <a:ext cx="5418974" cy="4161708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623C9A68-80C5-99D3-131D-3F477AFB05E1}"/>
              </a:ext>
            </a:extLst>
          </p:cNvPr>
          <p:cNvSpPr/>
          <p:nvPr/>
        </p:nvSpPr>
        <p:spPr>
          <a:xfrm>
            <a:off x="4136066" y="4335315"/>
            <a:ext cx="446567" cy="3689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428A8545-FF4B-E4C5-F224-9946DD630124}"/>
              </a:ext>
            </a:extLst>
          </p:cNvPr>
          <p:cNvSpPr/>
          <p:nvPr/>
        </p:nvSpPr>
        <p:spPr>
          <a:xfrm>
            <a:off x="9498420" y="4367214"/>
            <a:ext cx="446567" cy="3689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3764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780EF-7459-9769-BFB4-8127BBD44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19497B5-3E32-79C2-B56D-17022D09C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45"/>
          <a:stretch/>
        </p:blipFill>
        <p:spPr>
          <a:xfrm>
            <a:off x="0" y="3367671"/>
            <a:ext cx="4119114" cy="335430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22D9AC3-212D-A428-5579-FC977B0455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496"/>
          <a:stretch/>
        </p:blipFill>
        <p:spPr>
          <a:xfrm>
            <a:off x="4224903" y="3367671"/>
            <a:ext cx="3933917" cy="33543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539133-A0C3-59A2-1800-A00AB3FC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90737"/>
            <a:ext cx="4389120" cy="822960"/>
          </a:xfrm>
        </p:spPr>
        <p:txBody>
          <a:bodyPr/>
          <a:lstStyle/>
          <a:p>
            <a:r>
              <a:rPr lang="nl-BE" noProof="0" dirty="0"/>
              <a:t>KMI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945273-2E9D-9730-801B-E20FED413E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709786"/>
            <a:ext cx="4389120" cy="2830856"/>
          </a:xfrm>
        </p:spPr>
        <p:txBody>
          <a:bodyPr/>
          <a:lstStyle/>
          <a:p>
            <a:pPr marL="0" indent="0">
              <a:buNone/>
            </a:pPr>
            <a:r>
              <a:rPr lang="nl-BE" noProof="0" dirty="0"/>
              <a:t>2. Klimatologische kaart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BE" noProof="0" dirty="0"/>
              <a:t>Mei</a:t>
            </a:r>
          </a:p>
          <a:p>
            <a:pPr marL="0" indent="0">
              <a:buNone/>
            </a:pPr>
            <a:r>
              <a:rPr lang="nl-BE" noProof="0" dirty="0"/>
              <a:t>= temperatuur: OK</a:t>
            </a:r>
          </a:p>
          <a:p>
            <a:pPr marL="0" indent="0">
              <a:buNone/>
            </a:pPr>
            <a:r>
              <a:rPr lang="nl-BE" noProof="0" dirty="0"/>
              <a:t>= neerslag: minder </a:t>
            </a:r>
          </a:p>
          <a:p>
            <a:pPr marL="0" indent="0">
              <a:buNone/>
            </a:pPr>
            <a:r>
              <a:rPr lang="nl-BE" noProof="0" dirty="0"/>
              <a:t>= zonneschijn: meer! </a:t>
            </a:r>
          </a:p>
          <a:p>
            <a:pPr marL="0" indent="0">
              <a:buNone/>
            </a:pPr>
            <a:r>
              <a:rPr lang="nl-BE" noProof="0" dirty="0">
                <a:sym typeface="Wingdings" panose="05000000000000000000" pitchFamily="2" charset="2"/>
              </a:rPr>
              <a:t> Verhoogd risico op brand!</a:t>
            </a:r>
            <a:endParaRPr lang="nl-BE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3D7FF1A-1BE5-BC1F-F9A2-9A8B04BF2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986" y="211352"/>
            <a:ext cx="1124107" cy="1467055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B657C94D-C0A9-3AEC-360B-6A6CAC0DA3E9}"/>
              </a:ext>
            </a:extLst>
          </p:cNvPr>
          <p:cNvSpPr/>
          <p:nvPr/>
        </p:nvSpPr>
        <p:spPr>
          <a:xfrm>
            <a:off x="3062170" y="4881280"/>
            <a:ext cx="340771" cy="312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143BC6D1-EAEA-BB26-0620-8481705535D7}"/>
              </a:ext>
            </a:extLst>
          </p:cNvPr>
          <p:cNvSpPr/>
          <p:nvPr/>
        </p:nvSpPr>
        <p:spPr>
          <a:xfrm>
            <a:off x="7127372" y="4838745"/>
            <a:ext cx="340771" cy="312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A8149-E485-F7F1-7018-C2F7D2FE14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74" r="2768"/>
          <a:stretch/>
        </p:blipFill>
        <p:spPr>
          <a:xfrm>
            <a:off x="8244314" y="3381131"/>
            <a:ext cx="3933917" cy="334084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4A5FA85E-DA1F-CF0C-288C-BB20BF19D8AE}"/>
              </a:ext>
            </a:extLst>
          </p:cNvPr>
          <p:cNvSpPr/>
          <p:nvPr/>
        </p:nvSpPr>
        <p:spPr>
          <a:xfrm>
            <a:off x="11166754" y="4933131"/>
            <a:ext cx="340771" cy="312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97470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7A390-6CF2-8825-CCD9-31EB3778F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 err="1"/>
              <a:t>Lightningmaps</a:t>
            </a:r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2ABDBA-827B-2568-FC1B-8CF97B92F5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BE" noProof="0" dirty="0"/>
              <a:t>Geen blikseminslagen in België op de dag van de brand </a:t>
            </a:r>
          </a:p>
          <a:p>
            <a:endParaRPr lang="nl-BE" noProof="0" dirty="0"/>
          </a:p>
          <a:p>
            <a:pPr marL="0" indent="0">
              <a:buNone/>
            </a:pPr>
            <a:r>
              <a:rPr lang="nl-BE" noProof="0" dirty="0">
                <a:sym typeface="Wingdings" panose="05000000000000000000" pitchFamily="2" charset="2"/>
              </a:rPr>
              <a:t> Bliksem is NIET de oorzaak</a:t>
            </a:r>
            <a:endParaRPr lang="nl-BE" noProof="0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3B7A5D42-16D4-3E39-E102-19E3B8031B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84DE21-CC78-96BE-F9D0-E2656BACE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862" y="-1"/>
            <a:ext cx="5729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6F34B-FCBB-9144-2E5F-85A610109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5A1DD-8494-343F-10E5-8C2F60A2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 err="1"/>
              <a:t>Worldview</a:t>
            </a:r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D4EF72-411F-AC89-BE6E-1815DAE6C3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BE" noProof="0" dirty="0"/>
              <a:t>25 mei: niks</a:t>
            </a:r>
          </a:p>
          <a:p>
            <a:r>
              <a:rPr lang="nl-BE" noProof="0" dirty="0"/>
              <a:t>30 mei: duidelijk branden!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7C7740-B83C-388F-4585-F5086C03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745" y="228703"/>
            <a:ext cx="5257815" cy="311813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9BB1AE-8A6F-7190-6D4A-5054015A1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745" y="3396876"/>
            <a:ext cx="5257814" cy="327426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08341F0-9D88-B83C-D5BB-35411DF572DF}"/>
              </a:ext>
            </a:extLst>
          </p:cNvPr>
          <p:cNvSpPr txBox="1"/>
          <p:nvPr/>
        </p:nvSpPr>
        <p:spPr>
          <a:xfrm>
            <a:off x="-28729" y="5563140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98557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12E29-564D-D025-AB2D-70C035A4B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CF6EC-B00F-DEFD-727E-C8FD6C48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121920"/>
            <a:ext cx="6290221" cy="822960"/>
          </a:xfrm>
        </p:spPr>
        <p:txBody>
          <a:bodyPr>
            <a:normAutofit/>
          </a:bodyPr>
          <a:lstStyle/>
          <a:p>
            <a:r>
              <a:rPr lang="nl-BE" noProof="0" dirty="0" err="1"/>
              <a:t>Terrascope</a:t>
            </a:r>
            <a:r>
              <a:rPr lang="nl-BE" noProof="0" dirty="0"/>
              <a:t>: infrarood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EA8AB-D8D3-5442-A991-FC9D745609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050037"/>
            <a:ext cx="4389120" cy="2350008"/>
          </a:xfrm>
        </p:spPr>
        <p:txBody>
          <a:bodyPr/>
          <a:lstStyle/>
          <a:p>
            <a:r>
              <a:rPr lang="nl-BE" noProof="0" dirty="0"/>
              <a:t>6 februari 2023</a:t>
            </a:r>
          </a:p>
          <a:p>
            <a:pPr marL="0" indent="0">
              <a:buNone/>
            </a:pPr>
            <a:r>
              <a:rPr lang="nl-BE" noProof="0" dirty="0">
                <a:sym typeface="Wingdings" panose="05000000000000000000" pitchFamily="2" charset="2"/>
              </a:rPr>
              <a:t>= winter: nog niet zo donkerrood</a:t>
            </a:r>
            <a:endParaRPr lang="nl-BE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E049D2-1DB7-8F83-1FB8-84A7D02A4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160" y="213570"/>
            <a:ext cx="1371791" cy="11145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34F31D-863E-EB70-4934-86AF436288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15"/>
          <a:stretch/>
        </p:blipFill>
        <p:spPr>
          <a:xfrm>
            <a:off x="842969" y="2222209"/>
            <a:ext cx="7057151" cy="41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9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D2FB2-AF7B-E158-2A1D-F617849B6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2BF33CAD-577A-A402-9E7F-6051BDB2213E}"/>
              </a:ext>
            </a:extLst>
          </p:cNvPr>
          <p:cNvSpPr/>
          <p:nvPr/>
        </p:nvSpPr>
        <p:spPr>
          <a:xfrm>
            <a:off x="-308345" y="818702"/>
            <a:ext cx="12716539" cy="29536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26BCC2-D28F-49FB-5BFC-16512F0B4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9" y="-1172009"/>
            <a:ext cx="6237059" cy="1920240"/>
          </a:xfrm>
        </p:spPr>
        <p:txBody>
          <a:bodyPr/>
          <a:lstStyle/>
          <a:p>
            <a:r>
              <a:rPr lang="nl-BE" noProof="0" dirty="0"/>
              <a:t>Situatie VOOR brand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C3367D-4C8C-DCE7-7449-1221D5FFF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38" y="4016897"/>
            <a:ext cx="4023360" cy="1920240"/>
          </a:xfrm>
        </p:spPr>
        <p:txBody>
          <a:bodyPr/>
          <a:lstStyle/>
          <a:p>
            <a:r>
              <a:rPr lang="nl-BE" b="1" noProof="0" dirty="0"/>
              <a:t>27 mei 2023</a:t>
            </a:r>
          </a:p>
          <a:p>
            <a:pPr marL="0" indent="0">
              <a:buNone/>
            </a:pPr>
            <a:r>
              <a:rPr lang="nl-BE" b="1" noProof="0" dirty="0"/>
              <a:t>= zomer: vegetatie in bloei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EBD1FF3-B7D2-3C43-1626-C5B337490B61}"/>
              </a:ext>
            </a:extLst>
          </p:cNvPr>
          <p:cNvSpPr txBox="1">
            <a:spLocks/>
          </p:cNvSpPr>
          <p:nvPr/>
        </p:nvSpPr>
        <p:spPr>
          <a:xfrm>
            <a:off x="459180" y="1495044"/>
            <a:ext cx="4023360" cy="192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noProof="0" dirty="0"/>
              <a:t>6 februari 2023</a:t>
            </a:r>
          </a:p>
          <a:p>
            <a:pPr marL="0" indent="0">
              <a:buNone/>
            </a:pPr>
            <a:r>
              <a:rPr lang="nl-BE" b="1" noProof="0" dirty="0"/>
              <a:t>= winter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FC066B-177E-FB69-190D-7BF0695F1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5"/>
          <a:stretch/>
        </p:blipFill>
        <p:spPr>
          <a:xfrm>
            <a:off x="3692498" y="920863"/>
            <a:ext cx="4654063" cy="27167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BEF7AC-77BE-75A1-3A7D-8A89471B6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745" y="4016897"/>
            <a:ext cx="4868816" cy="267376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943DBB-0C91-B4C1-68C0-32353B68E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8160" y="213570"/>
            <a:ext cx="1371791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2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4761B0-8D54-FEA9-3760-77A2DF08E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493F59EB-0C24-D9C4-E3A6-50EFE695DCF7}"/>
              </a:ext>
            </a:extLst>
          </p:cNvPr>
          <p:cNvSpPr/>
          <p:nvPr/>
        </p:nvSpPr>
        <p:spPr>
          <a:xfrm>
            <a:off x="-308345" y="818702"/>
            <a:ext cx="12716539" cy="29536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BC40D8-81CE-A005-86A4-76CF7FC9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9" y="-1172009"/>
            <a:ext cx="6237059" cy="1920240"/>
          </a:xfrm>
        </p:spPr>
        <p:txBody>
          <a:bodyPr/>
          <a:lstStyle/>
          <a:p>
            <a:r>
              <a:rPr lang="nl-BE" noProof="0" dirty="0"/>
              <a:t>Situatie NA brand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5985DE-70A9-B2D6-3BAE-D35544602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38" y="4016897"/>
            <a:ext cx="4023360" cy="1920240"/>
          </a:xfrm>
        </p:spPr>
        <p:txBody>
          <a:bodyPr/>
          <a:lstStyle/>
          <a:p>
            <a:r>
              <a:rPr lang="nl-BE" b="1" noProof="0" dirty="0"/>
              <a:t>16 juni 2023</a:t>
            </a:r>
          </a:p>
          <a:p>
            <a:pPr marL="0" indent="0">
              <a:buNone/>
            </a:pPr>
            <a:r>
              <a:rPr lang="nl-BE" b="1" noProof="0" dirty="0"/>
              <a:t>= brand! 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6AF0909-2DCE-2779-27A3-BBA8ED593D6F}"/>
              </a:ext>
            </a:extLst>
          </p:cNvPr>
          <p:cNvSpPr txBox="1">
            <a:spLocks/>
          </p:cNvSpPr>
          <p:nvPr/>
        </p:nvSpPr>
        <p:spPr>
          <a:xfrm>
            <a:off x="459180" y="1495044"/>
            <a:ext cx="4023360" cy="192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noProof="0" dirty="0"/>
              <a:t>27 mei 2023</a:t>
            </a:r>
          </a:p>
          <a:p>
            <a:pPr marL="0" indent="0">
              <a:buNone/>
            </a:pPr>
            <a:r>
              <a:rPr lang="nl-BE" b="1" noProof="0" dirty="0"/>
              <a:t>= zomer: vegetatie in bloei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C8402F5-6E46-9F0B-D5E5-EC662B9A5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801" y="958641"/>
            <a:ext cx="4868816" cy="267376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640A81-E9AF-CC47-04BE-959FD6712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160" y="213570"/>
            <a:ext cx="1371791" cy="111458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E7507E6-D867-85BF-561F-2A974DFBA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802" y="3985818"/>
            <a:ext cx="4883530" cy="267376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0670427-0F86-FC26-43AF-DD82CFB41D1F}"/>
              </a:ext>
            </a:extLst>
          </p:cNvPr>
          <p:cNvSpPr txBox="1"/>
          <p:nvPr/>
        </p:nvSpPr>
        <p:spPr>
          <a:xfrm>
            <a:off x="10978795" y="5750004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190441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21E40-DF4C-E3D7-86E3-53E1E007E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AC7B7-C758-42F7-2DBF-A2C4E16B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33" y="729377"/>
            <a:ext cx="4580365" cy="2460389"/>
          </a:xfrm>
        </p:spPr>
        <p:txBody>
          <a:bodyPr/>
          <a:lstStyle/>
          <a:p>
            <a:pPr algn="ctr"/>
            <a:r>
              <a:rPr lang="nl-BE" noProof="0" dirty="0"/>
              <a:t>Natuurbranden: 🔥brandend🔥 actueel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E20050-E57E-4F2E-5F9A-4C4D08C87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59"/>
          <a:stretch/>
        </p:blipFill>
        <p:spPr>
          <a:xfrm>
            <a:off x="5281915" y="549299"/>
            <a:ext cx="5956356" cy="54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8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84CC9-6C6C-6EDA-3377-796468B06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B6A11-9331-EA72-7F82-83111696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121920"/>
            <a:ext cx="6290221" cy="822960"/>
          </a:xfrm>
        </p:spPr>
        <p:txBody>
          <a:bodyPr>
            <a:normAutofit/>
          </a:bodyPr>
          <a:lstStyle/>
          <a:p>
            <a:r>
              <a:rPr lang="nl-BE" noProof="0" dirty="0" err="1"/>
              <a:t>Terrascope</a:t>
            </a:r>
            <a:r>
              <a:rPr lang="nl-BE" noProof="0" dirty="0"/>
              <a:t>: FAPAR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DD362-895E-6EAB-582F-7FCFE9C45A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050037"/>
            <a:ext cx="4389120" cy="2350008"/>
          </a:xfrm>
        </p:spPr>
        <p:txBody>
          <a:bodyPr/>
          <a:lstStyle/>
          <a:p>
            <a:r>
              <a:rPr lang="nl-BE" noProof="0" dirty="0"/>
              <a:t>6 februari 2023</a:t>
            </a:r>
          </a:p>
          <a:p>
            <a:pPr marL="0" indent="0">
              <a:buNone/>
            </a:pPr>
            <a:r>
              <a:rPr lang="nl-BE" dirty="0"/>
              <a:t>= winter</a:t>
            </a:r>
            <a:endParaRPr lang="nl-BE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57F1C4-61DF-A414-B9C9-41483CAE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160" y="213570"/>
            <a:ext cx="1371791" cy="11145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3BE7DA-7B0A-4505-B129-A47A7BE39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68" y="2285487"/>
            <a:ext cx="6837422" cy="39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4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CF9CE-B4BA-666D-74B4-BA515FA60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C010FB9B-2343-D201-851F-408FF6F16FB8}"/>
              </a:ext>
            </a:extLst>
          </p:cNvPr>
          <p:cNvSpPr/>
          <p:nvPr/>
        </p:nvSpPr>
        <p:spPr>
          <a:xfrm>
            <a:off x="-308345" y="818702"/>
            <a:ext cx="12716539" cy="29536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7919DD-CE51-1894-2E89-B5ED547B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9" y="-1172009"/>
            <a:ext cx="6237059" cy="1920240"/>
          </a:xfrm>
        </p:spPr>
        <p:txBody>
          <a:bodyPr/>
          <a:lstStyle/>
          <a:p>
            <a:r>
              <a:rPr lang="nl-BE" noProof="0" dirty="0"/>
              <a:t>Situatie VOOR brand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6A0BCC-B884-4AE6-A508-2DFD21F4E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38" y="4016897"/>
            <a:ext cx="4023360" cy="1920240"/>
          </a:xfrm>
        </p:spPr>
        <p:txBody>
          <a:bodyPr/>
          <a:lstStyle/>
          <a:p>
            <a:r>
              <a:rPr lang="nl-BE" b="1" noProof="0" dirty="0"/>
              <a:t>27 mei 2023</a:t>
            </a:r>
          </a:p>
          <a:p>
            <a:pPr marL="0" indent="0">
              <a:buNone/>
            </a:pPr>
            <a:r>
              <a:rPr lang="nl-BE" b="1" noProof="0" dirty="0"/>
              <a:t>= zomer: hoge fotosynthese 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DF815D4D-DED0-668E-D489-149E79051A7D}"/>
              </a:ext>
            </a:extLst>
          </p:cNvPr>
          <p:cNvSpPr txBox="1">
            <a:spLocks/>
          </p:cNvSpPr>
          <p:nvPr/>
        </p:nvSpPr>
        <p:spPr>
          <a:xfrm>
            <a:off x="459180" y="1495044"/>
            <a:ext cx="4023360" cy="192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noProof="0" dirty="0"/>
              <a:t>6 februari 2023</a:t>
            </a:r>
          </a:p>
          <a:p>
            <a:pPr marL="0" indent="0">
              <a:buNone/>
            </a:pPr>
            <a:r>
              <a:rPr lang="nl-BE" b="1" noProof="0" dirty="0"/>
              <a:t>= winter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471DD1B-F6E6-2C0E-6987-36105D560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160" y="213570"/>
            <a:ext cx="1371791" cy="11145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C97140-3CA6-BAF5-4484-A82C83274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098" y="992785"/>
            <a:ext cx="4574303" cy="26749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F75440C-6ECF-D2A9-0609-50DBA480F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466" y="3939752"/>
            <a:ext cx="4665566" cy="276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34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3D954-65EC-311C-46AF-389883145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BE4A9A11-2801-81BC-3DC1-6C9B749D965D}"/>
              </a:ext>
            </a:extLst>
          </p:cNvPr>
          <p:cNvSpPr/>
          <p:nvPr/>
        </p:nvSpPr>
        <p:spPr>
          <a:xfrm>
            <a:off x="-308345" y="818702"/>
            <a:ext cx="12716539" cy="29536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07636-054F-6BD0-1D6B-85D499AD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9" y="-1172009"/>
            <a:ext cx="6237059" cy="1920240"/>
          </a:xfrm>
        </p:spPr>
        <p:txBody>
          <a:bodyPr/>
          <a:lstStyle/>
          <a:p>
            <a:r>
              <a:rPr lang="nl-BE" noProof="0" dirty="0"/>
              <a:t>Situatie NA brand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58979C-B0DD-2A31-53AC-B50F13E7C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38" y="4016897"/>
            <a:ext cx="4023360" cy="1920240"/>
          </a:xfrm>
        </p:spPr>
        <p:txBody>
          <a:bodyPr/>
          <a:lstStyle/>
          <a:p>
            <a:r>
              <a:rPr lang="nl-BE" b="1" noProof="0" dirty="0"/>
              <a:t>27 mei 2023</a:t>
            </a:r>
          </a:p>
          <a:p>
            <a:pPr marL="0" indent="0">
              <a:buNone/>
            </a:pPr>
            <a:r>
              <a:rPr lang="nl-BE" b="1" noProof="0" dirty="0"/>
              <a:t>= brand! </a:t>
            </a:r>
            <a:endParaRPr lang="nl-BE" b="1" dirty="0"/>
          </a:p>
          <a:p>
            <a:r>
              <a:rPr lang="nl-BE" b="1" noProof="0" dirty="0"/>
              <a:t>Fotosynthese = 0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CBDF45D-A97A-7BF4-CC1D-E458F3B02C08}"/>
              </a:ext>
            </a:extLst>
          </p:cNvPr>
          <p:cNvSpPr txBox="1">
            <a:spLocks/>
          </p:cNvSpPr>
          <p:nvPr/>
        </p:nvSpPr>
        <p:spPr>
          <a:xfrm>
            <a:off x="459180" y="1495044"/>
            <a:ext cx="4023360" cy="192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dirty="0"/>
              <a:t>27 mei 2023</a:t>
            </a:r>
          </a:p>
          <a:p>
            <a:pPr marL="0" indent="0">
              <a:buNone/>
            </a:pPr>
            <a:r>
              <a:rPr lang="nl-BE" b="1" dirty="0"/>
              <a:t>= zomer: hoge fotosynthese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884F043-0535-6041-F99E-2FE53B3D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160" y="213570"/>
            <a:ext cx="1371791" cy="111458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A572541-915A-B822-596B-CD437D84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466" y="918758"/>
            <a:ext cx="4665566" cy="27678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D62D04-1854-636D-32DD-EEED7CA11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899" y="3872399"/>
            <a:ext cx="4818699" cy="282206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24A0F21-61BE-B571-94BA-8EFAFC5F7B7F}"/>
              </a:ext>
            </a:extLst>
          </p:cNvPr>
          <p:cNvSpPr txBox="1"/>
          <p:nvPr/>
        </p:nvSpPr>
        <p:spPr>
          <a:xfrm>
            <a:off x="11001945" y="5660008"/>
            <a:ext cx="3652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600" noProof="0" dirty="0"/>
              <a:t>🔥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402499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DB40A-9210-1100-285D-7720DF59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438679"/>
            <a:ext cx="4389120" cy="1920240"/>
          </a:xfrm>
        </p:spPr>
        <p:txBody>
          <a:bodyPr/>
          <a:lstStyle/>
          <a:p>
            <a:r>
              <a:rPr lang="nl-BE" dirty="0"/>
              <a:t>Conclusie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977BB5-3FD0-17D5-549C-3C595B84BD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2314241"/>
            <a:ext cx="4389120" cy="3901363"/>
          </a:xfrm>
        </p:spPr>
        <p:txBody>
          <a:bodyPr/>
          <a:lstStyle/>
          <a:p>
            <a:r>
              <a:rPr lang="nl-BE" dirty="0"/>
              <a:t>Grondmetingen: maart en april zeer nat, mei wel droger en warmer maar niet extreem </a:t>
            </a:r>
          </a:p>
          <a:p>
            <a:r>
              <a:rPr lang="nl-BE" dirty="0"/>
              <a:t>Blikseminslag: geen mogelijke oorzaak</a:t>
            </a:r>
          </a:p>
          <a:p>
            <a:r>
              <a:rPr lang="nl-BE" dirty="0"/>
              <a:t>Oorzaak: de mens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Satellietbeelden en grondmetingen samen zeer handig om natuurbrand te bestuderen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Picture 4" descr="Increasingly Large and Intense Wildfires Hinder Western Forests' Ability to  Regenerate - Inside Climate News">
            <a:extLst>
              <a:ext uri="{FF2B5EF4-FFF2-40B4-BE49-F238E27FC236}">
                <a16:creationId xmlns:a16="http://schemas.microsoft.com/office/drawing/2014/main" id="{F5E00FE4-91ED-19C6-10F7-5A6C745294F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r="18397"/>
          <a:stretch/>
        </p:blipFill>
        <p:spPr bwMode="auto">
          <a:xfrm>
            <a:off x="5691188" y="0"/>
            <a:ext cx="6500812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4483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950C1-9640-2436-AE9F-2C1649A7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/>
              <a:t>Inhoud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DB1B87-CB60-3BCD-ED39-D2724FB9AC4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BE" noProof="0" dirty="0"/>
              <a:t>Wat zijn natuurbranden?</a:t>
            </a:r>
          </a:p>
          <a:p>
            <a:r>
              <a:rPr lang="nl-BE" noProof="0" dirty="0"/>
              <a:t>Satellietbeelden: </a:t>
            </a:r>
            <a:r>
              <a:rPr lang="nl-BE" noProof="0" dirty="0" err="1"/>
              <a:t>Sentinel</a:t>
            </a:r>
            <a:r>
              <a:rPr lang="nl-BE" noProof="0" dirty="0"/>
              <a:t> 2</a:t>
            </a:r>
          </a:p>
          <a:p>
            <a:r>
              <a:rPr lang="nl-BE" noProof="0" dirty="0"/>
              <a:t>Natuurbrand op Rhodos </a:t>
            </a:r>
          </a:p>
          <a:p>
            <a:r>
              <a:rPr lang="nl-BE" noProof="0" dirty="0"/>
              <a:t>Zelf aan de slag: België</a:t>
            </a:r>
          </a:p>
        </p:txBody>
      </p:sp>
      <p:pic>
        <p:nvPicPr>
          <p:cNvPr id="5" name="Picture 4" descr="Increasingly Large and Intense Wildfires Hinder Western Forests' Ability to  Regenerate - Inside Climate News">
            <a:extLst>
              <a:ext uri="{FF2B5EF4-FFF2-40B4-BE49-F238E27FC236}">
                <a16:creationId xmlns:a16="http://schemas.microsoft.com/office/drawing/2014/main" id="{049DBE31-1C75-161E-06CB-88B86C3A345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r="18397"/>
          <a:stretch/>
        </p:blipFill>
        <p:spPr bwMode="auto">
          <a:xfrm>
            <a:off x="5691188" y="0"/>
            <a:ext cx="6500812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1616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04B43-87B4-6752-89B8-1B090E16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386" y="2575814"/>
            <a:ext cx="3421261" cy="1920240"/>
          </a:xfrm>
          <a:ln w="38100">
            <a:solidFill>
              <a:srgbClr val="8FA971"/>
            </a:solidFill>
          </a:ln>
        </p:spPr>
        <p:txBody>
          <a:bodyPr/>
          <a:lstStyle/>
          <a:p>
            <a:pPr algn="ctr"/>
            <a:r>
              <a:rPr lang="nl-BE" noProof="0" dirty="0">
                <a:solidFill>
                  <a:schemeClr val="bg1">
                    <a:lumMod val="95000"/>
                  </a:schemeClr>
                </a:solidFill>
              </a:rPr>
              <a:t>Welke factoren kunnen een natuurbrand veroorzaken?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676D26-DE84-2E4D-47D0-1BA65A83F9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31122" y="277516"/>
            <a:ext cx="3773346" cy="585217"/>
          </a:xfrm>
        </p:spPr>
        <p:txBody>
          <a:bodyPr/>
          <a:lstStyle/>
          <a:p>
            <a:pPr marL="0" indent="0">
              <a:buNone/>
            </a:pPr>
            <a:r>
              <a:rPr lang="nl-BE" sz="2800" b="1" noProof="0" dirty="0">
                <a:solidFill>
                  <a:schemeClr val="bg1">
                    <a:lumMod val="95000"/>
                  </a:schemeClr>
                </a:solidFill>
              </a:rPr>
              <a:t>Menselijke invloed</a:t>
            </a:r>
          </a:p>
        </p:txBody>
      </p:sp>
      <p:pic>
        <p:nvPicPr>
          <p:cNvPr id="2050" name="Picture 2" descr="Traditionele landbouwtechnieken">
            <a:extLst>
              <a:ext uri="{FF2B5EF4-FFF2-40B4-BE49-F238E27FC236}">
                <a16:creationId xmlns:a16="http://schemas.microsoft.com/office/drawing/2014/main" id="{E0B78D91-31E6-BA31-722C-65DA268F3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/>
          <a:stretch/>
        </p:blipFill>
        <p:spPr bwMode="auto">
          <a:xfrm>
            <a:off x="7931122" y="4280005"/>
            <a:ext cx="3986797" cy="24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FF8725D-81BC-9286-1EB3-BD22F5C39C65}"/>
              </a:ext>
            </a:extLst>
          </p:cNvPr>
          <p:cNvSpPr txBox="1">
            <a:spLocks/>
          </p:cNvSpPr>
          <p:nvPr/>
        </p:nvSpPr>
        <p:spPr>
          <a:xfrm>
            <a:off x="908621" y="277516"/>
            <a:ext cx="3421261" cy="58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800" b="1" noProof="0" dirty="0">
                <a:solidFill>
                  <a:schemeClr val="bg1">
                    <a:lumMod val="95000"/>
                  </a:schemeClr>
                </a:solidFill>
              </a:rPr>
              <a:t>Natuurlijke invloed</a:t>
            </a:r>
          </a:p>
        </p:txBody>
      </p:sp>
      <p:pic>
        <p:nvPicPr>
          <p:cNvPr id="2052" name="Picture 4" descr="Demir maakt komaf met peuken en vuur in de natuur | VILT vzw">
            <a:extLst>
              <a:ext uri="{FF2B5EF4-FFF2-40B4-BE49-F238E27FC236}">
                <a16:creationId xmlns:a16="http://schemas.microsoft.com/office/drawing/2014/main" id="{81DC33C9-939F-5D1A-5869-61E7D3355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999" y="852804"/>
            <a:ext cx="2295405" cy="15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t doen bij bosbrand in Frankrijk? | Suncamp">
            <a:extLst>
              <a:ext uri="{FF2B5EF4-FFF2-40B4-BE49-F238E27FC236}">
                <a16:creationId xmlns:a16="http://schemas.microsoft.com/office/drawing/2014/main" id="{0D3323C0-BE7D-1F51-23CC-A5738012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64" y="835120"/>
            <a:ext cx="2294699" cy="152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lar ignition methods for fire lighting - Jack Raven Bushcraft">
            <a:extLst>
              <a:ext uri="{FF2B5EF4-FFF2-40B4-BE49-F238E27FC236}">
                <a16:creationId xmlns:a16="http://schemas.microsoft.com/office/drawing/2014/main" id="{FFB20521-C33A-AABF-6613-CCFD28CFF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998" y="2470526"/>
            <a:ext cx="2295405" cy="17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rought and Climate Change | Union of Concerned Scientists">
            <a:extLst>
              <a:ext uri="{FF2B5EF4-FFF2-40B4-BE49-F238E27FC236}">
                <a16:creationId xmlns:a16="http://schemas.microsoft.com/office/drawing/2014/main" id="{CA72B0F6-4CD2-6160-B545-717B8C91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2" y="4756223"/>
            <a:ext cx="43891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eatwave is not a known Meteorological phenomenon in Ghana – Chief  Forecaster clarifies - MyJoyOnline">
            <a:extLst>
              <a:ext uri="{FF2B5EF4-FFF2-40B4-BE49-F238E27FC236}">
                <a16:creationId xmlns:a16="http://schemas.microsoft.com/office/drawing/2014/main" id="{4F0E8862-B848-EFDF-6BA5-A93E8F20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18" y="927525"/>
            <a:ext cx="2557464" cy="17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at moet je doen bij onweer? - Rode Kruis Nederland">
            <a:extLst>
              <a:ext uri="{FF2B5EF4-FFF2-40B4-BE49-F238E27FC236}">
                <a16:creationId xmlns:a16="http://schemas.microsoft.com/office/drawing/2014/main" id="{74D2B4E2-7FED-D9BD-466D-9D35B82E3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1"/>
          <a:stretch/>
        </p:blipFill>
        <p:spPr bwMode="auto">
          <a:xfrm>
            <a:off x="1173918" y="2715677"/>
            <a:ext cx="2557464" cy="19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46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E75CC-E268-14A1-AF11-E4F02F9B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08000"/>
            <a:ext cx="4389120" cy="1920240"/>
          </a:xfrm>
        </p:spPr>
        <p:txBody>
          <a:bodyPr anchor="b">
            <a:normAutofit/>
          </a:bodyPr>
          <a:lstStyle/>
          <a:p>
            <a:pPr algn="ctr"/>
            <a:r>
              <a:rPr lang="nl-BE" noProof="0" dirty="0"/>
              <a:t>Satellietbeelden: </a:t>
            </a:r>
            <a:r>
              <a:rPr lang="nl-BE" noProof="0" dirty="0" err="1"/>
              <a:t>Sentinel</a:t>
            </a:r>
            <a:r>
              <a:rPr lang="nl-BE" noProof="0" dirty="0"/>
              <a:t> 2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8F4359-2338-4CD5-DFC7-53ACB931D1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3529584"/>
            <a:ext cx="4389120" cy="2350008"/>
          </a:xfrm>
        </p:spPr>
        <p:txBody>
          <a:bodyPr/>
          <a:lstStyle/>
          <a:p>
            <a:endParaRPr lang="nl-BE" noProof="0" dirty="0"/>
          </a:p>
        </p:txBody>
      </p:sp>
      <p:pic>
        <p:nvPicPr>
          <p:cNvPr id="6" name="Afbeelding 5" descr="Afbeelding met transport, engineering, ruimtevaartuig, overdekt&#10;&#10;Door AI gegenereerde inhoud is mogelijk onjuist.">
            <a:extLst>
              <a:ext uri="{FF2B5EF4-FFF2-40B4-BE49-F238E27FC236}">
                <a16:creationId xmlns:a16="http://schemas.microsoft.com/office/drawing/2014/main" id="{D2C01783-1E79-3973-A1E0-B3E5D43B8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66" r="12168" b="-1"/>
          <a:stretch/>
        </p:blipFill>
        <p:spPr>
          <a:xfrm>
            <a:off x="5690616" y="10"/>
            <a:ext cx="6501384" cy="6857989"/>
          </a:xfrm>
          <a:prstGeom prst="rect">
            <a:avLst/>
          </a:prstGeom>
          <a:noFill/>
        </p:spPr>
      </p:pic>
      <p:pic>
        <p:nvPicPr>
          <p:cNvPr id="1026" name="Picture 2" descr="ESA - Sentinel-2">
            <a:extLst>
              <a:ext uri="{FF2B5EF4-FFF2-40B4-BE49-F238E27FC236}">
                <a16:creationId xmlns:a16="http://schemas.microsoft.com/office/drawing/2014/main" id="{F83DC347-2E29-C6EA-7D18-D2C8B7AB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516" y="3529584"/>
            <a:ext cx="2350008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5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FA829-0843-A645-9CD7-4CE42E03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551" y="-941832"/>
            <a:ext cx="7447247" cy="1920240"/>
          </a:xfrm>
        </p:spPr>
        <p:txBody>
          <a:bodyPr/>
          <a:lstStyle/>
          <a:p>
            <a:pPr algn="ctr"/>
            <a:r>
              <a:rPr lang="nl-BE" noProof="0" dirty="0"/>
              <a:t>Satellietbeelden: </a:t>
            </a:r>
            <a:r>
              <a:rPr lang="nl-BE" noProof="0" dirty="0" err="1"/>
              <a:t>Sentinel</a:t>
            </a:r>
            <a:r>
              <a:rPr lang="nl-BE" noProof="0" dirty="0"/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B55F60-3C97-756F-8AF0-73EF7B4F5B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365504"/>
            <a:ext cx="4389120" cy="2350008"/>
          </a:xfrm>
        </p:spPr>
        <p:txBody>
          <a:bodyPr/>
          <a:lstStyle/>
          <a:p>
            <a:r>
              <a:rPr lang="nl-BE" noProof="0" dirty="0"/>
              <a:t>2 identieke satellieten</a:t>
            </a:r>
          </a:p>
          <a:p>
            <a:pPr lvl="1"/>
            <a:r>
              <a:rPr lang="nl-BE" noProof="0" dirty="0"/>
              <a:t>Sentinel-2A: 2015</a:t>
            </a:r>
          </a:p>
          <a:p>
            <a:pPr lvl="1"/>
            <a:r>
              <a:rPr lang="nl-BE" noProof="0" dirty="0"/>
              <a:t>Sentinel-2B: 2017</a:t>
            </a:r>
          </a:p>
          <a:p>
            <a:pPr lvl="1"/>
            <a:r>
              <a:rPr lang="nl-BE" noProof="0" dirty="0"/>
              <a:t>=&gt; ~7 jaar</a:t>
            </a:r>
          </a:p>
          <a:p>
            <a:pPr lvl="1"/>
            <a:r>
              <a:rPr lang="nl-BE" noProof="0" dirty="0"/>
              <a:t>Sentinel-2C: 2024</a:t>
            </a:r>
          </a:p>
          <a:p>
            <a:r>
              <a:rPr lang="nl-BE" noProof="0" dirty="0" err="1"/>
              <a:t>Kourou</a:t>
            </a:r>
            <a:r>
              <a:rPr lang="nl-BE" noProof="0" dirty="0"/>
              <a:t>, Vega raket</a:t>
            </a:r>
          </a:p>
          <a:p>
            <a:r>
              <a:rPr lang="nl-BE" noProof="0" dirty="0"/>
              <a:t>Copernicus programma</a:t>
            </a:r>
          </a:p>
          <a:p>
            <a:r>
              <a:rPr lang="nl-BE" noProof="0" dirty="0"/>
              <a:t>Land &amp; kustgebieden</a:t>
            </a:r>
          </a:p>
          <a:p>
            <a:endParaRPr lang="nl-BE" noProof="0" dirty="0"/>
          </a:p>
        </p:txBody>
      </p:sp>
      <p:pic>
        <p:nvPicPr>
          <p:cNvPr id="2050" name="Picture 2" descr="ESA - About the launch">
            <a:extLst>
              <a:ext uri="{FF2B5EF4-FFF2-40B4-BE49-F238E27FC236}">
                <a16:creationId xmlns:a16="http://schemas.microsoft.com/office/drawing/2014/main" id="{053818DF-D47B-7B27-46F0-3612BB5EB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95" y="1954404"/>
            <a:ext cx="7106705" cy="39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SA - Sentinel-2">
            <a:extLst>
              <a:ext uri="{FF2B5EF4-FFF2-40B4-BE49-F238E27FC236}">
                <a16:creationId xmlns:a16="http://schemas.microsoft.com/office/drawing/2014/main" id="{DCFF71B7-670C-6C7B-3476-0D8BC20D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13" y="232385"/>
            <a:ext cx="1492045" cy="14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37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5EAAD-CFBE-42C1-D830-DC4D8823C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CC11D0E-B9FE-B8F2-A3E1-BB5F50103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482" y="1109923"/>
            <a:ext cx="4155957" cy="44881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069A092-2673-DF65-67D7-D1D16AEE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551" y="-941832"/>
            <a:ext cx="7447247" cy="1920240"/>
          </a:xfrm>
        </p:spPr>
        <p:txBody>
          <a:bodyPr/>
          <a:lstStyle/>
          <a:p>
            <a:pPr algn="ctr"/>
            <a:r>
              <a:rPr lang="nl-BE" noProof="0" dirty="0"/>
              <a:t>Satellietbeelden: </a:t>
            </a:r>
            <a:r>
              <a:rPr lang="nl-BE" noProof="0" dirty="0" err="1"/>
              <a:t>Sentinel</a:t>
            </a:r>
            <a:r>
              <a:rPr lang="nl-BE" noProof="0" dirty="0"/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CC4E4-71C0-4FF4-6C66-812A76EA58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365504"/>
            <a:ext cx="4389120" cy="2350008"/>
          </a:xfrm>
        </p:spPr>
        <p:txBody>
          <a:bodyPr/>
          <a:lstStyle/>
          <a:p>
            <a:r>
              <a:rPr lang="nl-BE" noProof="0" dirty="0"/>
              <a:t>Pad: over de polen</a:t>
            </a:r>
          </a:p>
          <a:p>
            <a:r>
              <a:rPr lang="nl-BE" noProof="0" dirty="0"/>
              <a:t>Hoogte: 786 km</a:t>
            </a:r>
          </a:p>
          <a:p>
            <a:r>
              <a:rPr lang="nl-BE" noProof="0" dirty="0"/>
              <a:t>5 dagen</a:t>
            </a:r>
          </a:p>
          <a:p>
            <a:r>
              <a:rPr lang="nl-BE" noProof="0" dirty="0" err="1"/>
              <a:t>Swath</a:t>
            </a:r>
            <a:r>
              <a:rPr lang="nl-BE" noProof="0" dirty="0"/>
              <a:t> </a:t>
            </a:r>
            <a:r>
              <a:rPr lang="nl-BE" noProof="0" dirty="0" err="1"/>
              <a:t>width</a:t>
            </a:r>
            <a:r>
              <a:rPr lang="nl-BE" noProof="0" dirty="0"/>
              <a:t>: 290 km </a:t>
            </a:r>
          </a:p>
        </p:txBody>
      </p:sp>
      <p:pic>
        <p:nvPicPr>
          <p:cNvPr id="8" name="Picture 2" descr="ESA - Sentinel-2">
            <a:extLst>
              <a:ext uri="{FF2B5EF4-FFF2-40B4-BE49-F238E27FC236}">
                <a16:creationId xmlns:a16="http://schemas.microsoft.com/office/drawing/2014/main" id="{324AB057-CFD3-88F9-A064-8B4ACA17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13" y="232385"/>
            <a:ext cx="1492045" cy="14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EF7DCC-18B5-A603-92FF-96EC93412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89" y="3429000"/>
            <a:ext cx="5337174" cy="29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20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E1FAF-8DF0-6CE6-8DDD-AC01E0A47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4FAB7-8A98-0850-51C7-A4FE54E6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551" y="-941832"/>
            <a:ext cx="7447247" cy="1920240"/>
          </a:xfrm>
        </p:spPr>
        <p:txBody>
          <a:bodyPr/>
          <a:lstStyle/>
          <a:p>
            <a:pPr algn="ctr"/>
            <a:r>
              <a:rPr lang="nl-BE" noProof="0" dirty="0"/>
              <a:t>Satellietbeelden: </a:t>
            </a:r>
            <a:r>
              <a:rPr lang="nl-BE" noProof="0" dirty="0" err="1"/>
              <a:t>Sentinel</a:t>
            </a:r>
            <a:r>
              <a:rPr lang="nl-BE" noProof="0" dirty="0"/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6945A6-95B4-9058-E92B-4886D77FBD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365504"/>
            <a:ext cx="7300314" cy="2350008"/>
          </a:xfrm>
        </p:spPr>
        <p:txBody>
          <a:bodyPr/>
          <a:lstStyle/>
          <a:p>
            <a:r>
              <a:rPr lang="nl-BE" noProof="0" dirty="0"/>
              <a:t>Spatiale resolutie </a:t>
            </a:r>
            <a:r>
              <a:rPr lang="nl-BE" noProof="0" dirty="0" err="1"/>
              <a:t>vs</a:t>
            </a:r>
            <a:r>
              <a:rPr lang="nl-BE" noProof="0" dirty="0"/>
              <a:t> golflengte</a:t>
            </a:r>
          </a:p>
          <a:p>
            <a:r>
              <a:rPr lang="nl-BE" noProof="0" dirty="0"/>
              <a:t>Multispectrale sensoren: 13 banden</a:t>
            </a:r>
          </a:p>
          <a:p>
            <a:r>
              <a:rPr lang="nl-BE" noProof="0" dirty="0"/>
              <a:t>Resolutie: invloed op gebruik detectie natuurbranden</a:t>
            </a:r>
          </a:p>
          <a:p>
            <a:endParaRPr lang="nl-BE" noProof="0" dirty="0"/>
          </a:p>
        </p:txBody>
      </p:sp>
      <p:pic>
        <p:nvPicPr>
          <p:cNvPr id="8" name="Picture 2" descr="ESA - Sentinel-2">
            <a:extLst>
              <a:ext uri="{FF2B5EF4-FFF2-40B4-BE49-F238E27FC236}">
                <a16:creationId xmlns:a16="http://schemas.microsoft.com/office/drawing/2014/main" id="{EBADF181-763B-0FF9-E2EE-EE6BE35F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13" y="232385"/>
            <a:ext cx="1492045" cy="14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7995127-1386-EFE3-A0C1-402286538E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209"/>
          <a:stretch/>
        </p:blipFill>
        <p:spPr>
          <a:xfrm>
            <a:off x="2026911" y="2794429"/>
            <a:ext cx="8138178" cy="37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ersonnalisé">
  <a:themeElements>
    <a:clrScheme name="Custom 14">
      <a:dk1>
        <a:srgbClr val="000000"/>
      </a:dk1>
      <a:lt1>
        <a:srgbClr val="FFFFFF"/>
      </a:lt1>
      <a:dk2>
        <a:srgbClr val="1C4C3C"/>
      </a:dk2>
      <a:lt2>
        <a:srgbClr val="E7E6E6"/>
      </a:lt2>
      <a:accent1>
        <a:srgbClr val="8FA971"/>
      </a:accent1>
      <a:accent2>
        <a:srgbClr val="345496"/>
      </a:accent2>
      <a:accent3>
        <a:srgbClr val="BD7B28"/>
      </a:accent3>
      <a:accent4>
        <a:srgbClr val="00698A"/>
      </a:accent4>
      <a:accent5>
        <a:srgbClr val="648260"/>
      </a:accent5>
      <a:accent6>
        <a:srgbClr val="F1EAE0"/>
      </a:accent6>
      <a:hlink>
        <a:srgbClr val="1B4C3C"/>
      </a:hlink>
      <a:folHlink>
        <a:srgbClr val="BD7B27"/>
      </a:folHlink>
    </a:clrScheme>
    <a:fontScheme name="Custom 12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747358_Win32" id="{1480810C-D673-4D2F-AA52-5F03EA72BF86}" vid="{FFF94A86-BFC1-49DA-BAE0-459C439A523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C7764E-1B88-4813-902C-6714719B42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1CD4AE2-8CDF-460B-B8DD-E25B297626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34B83F-6906-4689-98C9-AAA52DE98A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Presentatie van een natuurcursus</Template>
  <TotalTime>0</TotalTime>
  <Words>953</Words>
  <Application>Microsoft Office PowerPoint</Application>
  <PresentationFormat>Breedbeeld</PresentationFormat>
  <Paragraphs>184</Paragraphs>
  <Slides>33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0" baseType="lpstr">
      <vt:lpstr>Arial</vt:lpstr>
      <vt:lpstr>Avenir Next LT Pro</vt:lpstr>
      <vt:lpstr>Avenir Next LT Pro Light</vt:lpstr>
      <vt:lpstr>Calibri</vt:lpstr>
      <vt:lpstr>system-ui</vt:lpstr>
      <vt:lpstr>Wingdings</vt:lpstr>
      <vt:lpstr>Personnalisé</vt:lpstr>
      <vt:lpstr>Natuurbranden</vt:lpstr>
      <vt:lpstr>Natuurbranden: brandend actueel</vt:lpstr>
      <vt:lpstr>Natuurbranden: 🔥brandend🔥 actueel</vt:lpstr>
      <vt:lpstr>Inhoud </vt:lpstr>
      <vt:lpstr>Welke factoren kunnen een natuurbrand veroorzaken?</vt:lpstr>
      <vt:lpstr>Satellietbeelden: Sentinel 2 </vt:lpstr>
      <vt:lpstr>Satellietbeelden: Sentinel 2</vt:lpstr>
      <vt:lpstr>Satellietbeelden: Sentinel 2</vt:lpstr>
      <vt:lpstr>Satellietbeelden: Sentinel 2</vt:lpstr>
      <vt:lpstr>Satellietbeelden: Sentinel 2</vt:lpstr>
      <vt:lpstr>Voorbeeld: natuurbranden Rhodos, juli 2023</vt:lpstr>
      <vt:lpstr>PowerPoint-presentatie</vt:lpstr>
      <vt:lpstr>Studiegebied</vt:lpstr>
      <vt:lpstr>Situatie VOOR brand</vt:lpstr>
      <vt:lpstr>Situatie vlak VOOR brand</vt:lpstr>
      <vt:lpstr>Situatie TIJDENS brand</vt:lpstr>
      <vt:lpstr>Situatie TIJDENS brand</vt:lpstr>
      <vt:lpstr>Brand in de Hoge Venen?!</vt:lpstr>
      <vt:lpstr>Nieuws: brand in de Hoge Venen</vt:lpstr>
      <vt:lpstr>Aan de slag! </vt:lpstr>
      <vt:lpstr>KMI</vt:lpstr>
      <vt:lpstr>KMI</vt:lpstr>
      <vt:lpstr>KMI</vt:lpstr>
      <vt:lpstr>KMI</vt:lpstr>
      <vt:lpstr>Lightningmaps</vt:lpstr>
      <vt:lpstr>Worldview</vt:lpstr>
      <vt:lpstr>Terrascope: infrarood</vt:lpstr>
      <vt:lpstr>Situatie VOOR brand</vt:lpstr>
      <vt:lpstr>Situatie NA brand</vt:lpstr>
      <vt:lpstr>Terrascope: FAPAR</vt:lpstr>
      <vt:lpstr>Situatie VOOR brand</vt:lpstr>
      <vt:lpstr>Situatie NA brand</vt:lpstr>
      <vt:lpstr>Conclusie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Fien Jonckheere</dc:creator>
  <cp:lastModifiedBy>Fien Jonckheere</cp:lastModifiedBy>
  <cp:revision>17</cp:revision>
  <dcterms:created xsi:type="dcterms:W3CDTF">2025-03-09T12:38:06Z</dcterms:created>
  <dcterms:modified xsi:type="dcterms:W3CDTF">2025-04-08T15:17:07Z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